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Poppins"/>
      <p:bold r:id="rId26"/>
      <p:boldItalic r:id="rId27"/>
    </p:embeddedFont>
    <p:embeddedFont>
      <p:font typeface="Inter"/>
      <p:bold r:id="rId28"/>
    </p:embeddedFont>
    <p:embeddedFont>
      <p:font typeface="Sansit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3" roundtripDataSignature="AMtx7mgp8O+jJqpM3HroCAvpLaWqcf7P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slide" Target="slides/slide20.xml"/><Relationship Id="rId28" Type="http://schemas.openxmlformats.org/officeDocument/2006/relationships/font" Target="fonts/Inter-bold.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nsit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nsita-italic.fntdata"/><Relationship Id="rId30" Type="http://schemas.openxmlformats.org/officeDocument/2006/relationships/font" Target="fonts/Sansita-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Sansit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4.png"/><Relationship Id="rId10" Type="http://schemas.openxmlformats.org/officeDocument/2006/relationships/hyperlink" Target="https://pypi.org/project/medium-api/" TargetMode="External"/><Relationship Id="rId9" Type="http://schemas.openxmlformats.org/officeDocument/2006/relationships/hyperlink" Target="https://pypi.org/project/medium-api/" TargetMode="External"/><Relationship Id="rId5" Type="http://schemas.openxmlformats.org/officeDocument/2006/relationships/hyperlink" Target="https://colab.research.google.com/drive/1YIArScpRodVWvWgOo_xtioxjRmvLtEte?usp=sharing" TargetMode="External"/><Relationship Id="rId6" Type="http://schemas.openxmlformats.org/officeDocument/2006/relationships/hyperlink" Target="https://colab.research.google.com/drive/1YIArScpRodVWvWgOo_xtioxjRmvLtEte?usp=sharing" TargetMode="External"/><Relationship Id="rId7" Type="http://schemas.openxmlformats.org/officeDocument/2006/relationships/hyperlink" Target="https://docs.mediumapi.com/" TargetMode="External"/><Relationship Id="rId8" Type="http://schemas.openxmlformats.org/officeDocument/2006/relationships/hyperlink" Target="https://docs.mediumapi.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mt="65999"/>
          </a:blip>
          <a:srcRect b="0" l="0" r="0" t="0"/>
          <a:stretch/>
        </p:blipFill>
        <p:spPr>
          <a:xfrm rot="10800000">
            <a:off x="-1296801" y="-2581917"/>
            <a:ext cx="5804483" cy="6879388"/>
          </a:xfrm>
          <a:prstGeom prst="rect">
            <a:avLst/>
          </a:prstGeom>
          <a:noFill/>
          <a:ln>
            <a:noFill/>
          </a:ln>
        </p:spPr>
      </p:pic>
      <p:pic>
        <p:nvPicPr>
          <p:cNvPr id="85" name="Google Shape;85;p1"/>
          <p:cNvPicPr preferRelativeResize="0"/>
          <p:nvPr/>
        </p:nvPicPr>
        <p:blipFill rotWithShape="1">
          <a:blip r:embed="rId3">
            <a:alphaModFix amt="65999"/>
          </a:blip>
          <a:srcRect b="0" l="0" r="0" t="0"/>
          <a:stretch/>
        </p:blipFill>
        <p:spPr>
          <a:xfrm flipH="1" rot="10800000">
            <a:off x="13797178" y="-2581917"/>
            <a:ext cx="5804483" cy="6879388"/>
          </a:xfrm>
          <a:prstGeom prst="rect">
            <a:avLst/>
          </a:prstGeom>
          <a:noFill/>
          <a:ln>
            <a:noFill/>
          </a:ln>
        </p:spPr>
      </p:pic>
      <p:pic>
        <p:nvPicPr>
          <p:cNvPr id="86" name="Google Shape;86;p1"/>
          <p:cNvPicPr preferRelativeResize="0"/>
          <p:nvPr/>
        </p:nvPicPr>
        <p:blipFill rotWithShape="1">
          <a:blip r:embed="rId4">
            <a:alphaModFix/>
          </a:blip>
          <a:srcRect b="0" l="0" r="0" t="0"/>
          <a:stretch/>
        </p:blipFill>
        <p:spPr>
          <a:xfrm>
            <a:off x="5917449" y="4800467"/>
            <a:ext cx="6594969" cy="2074418"/>
          </a:xfrm>
          <a:prstGeom prst="rect">
            <a:avLst/>
          </a:prstGeom>
          <a:noFill/>
          <a:ln>
            <a:noFill/>
          </a:ln>
        </p:spPr>
      </p:pic>
      <p:pic>
        <p:nvPicPr>
          <p:cNvPr id="87" name="Google Shape;87;p1"/>
          <p:cNvPicPr preferRelativeResize="0"/>
          <p:nvPr/>
        </p:nvPicPr>
        <p:blipFill rotWithShape="1">
          <a:blip r:embed="rId5">
            <a:alphaModFix/>
          </a:blip>
          <a:srcRect b="0" l="0" r="0" t="0"/>
          <a:stretch/>
        </p:blipFill>
        <p:spPr>
          <a:xfrm>
            <a:off x="13797178" y="6340411"/>
            <a:ext cx="4111030" cy="3946589"/>
          </a:xfrm>
          <a:prstGeom prst="rect">
            <a:avLst/>
          </a:prstGeom>
          <a:noFill/>
          <a:ln>
            <a:noFill/>
          </a:ln>
        </p:spPr>
      </p:pic>
      <p:pic>
        <p:nvPicPr>
          <p:cNvPr id="88" name="Google Shape;88;p1"/>
          <p:cNvPicPr preferRelativeResize="0"/>
          <p:nvPr/>
        </p:nvPicPr>
        <p:blipFill rotWithShape="1">
          <a:blip r:embed="rId6">
            <a:alphaModFix/>
          </a:blip>
          <a:srcRect b="0" l="0" r="0" t="0"/>
          <a:stretch/>
        </p:blipFill>
        <p:spPr>
          <a:xfrm>
            <a:off x="586295" y="6604051"/>
            <a:ext cx="3661911" cy="3419310"/>
          </a:xfrm>
          <a:prstGeom prst="rect">
            <a:avLst/>
          </a:prstGeom>
          <a:noFill/>
          <a:ln>
            <a:noFill/>
          </a:ln>
        </p:spPr>
      </p:pic>
      <p:sp>
        <p:nvSpPr>
          <p:cNvPr id="89" name="Google Shape;89;p1"/>
          <p:cNvSpPr txBox="1"/>
          <p:nvPr/>
        </p:nvSpPr>
        <p:spPr>
          <a:xfrm>
            <a:off x="5629220" y="5387948"/>
            <a:ext cx="6660817" cy="9592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704" u="none" cap="none" strike="noStrike">
                <a:solidFill>
                  <a:srgbClr val="0BF161"/>
                </a:solidFill>
                <a:latin typeface="Poppins"/>
                <a:ea typeface="Poppins"/>
                <a:cs typeface="Poppins"/>
                <a:sym typeface="Poppins"/>
              </a:rPr>
              <a:t>PROJECT LAB</a:t>
            </a:r>
            <a:endParaRPr/>
          </a:p>
        </p:txBody>
      </p:sp>
      <p:sp>
        <p:nvSpPr>
          <p:cNvPr id="90" name="Google Shape;90;p1"/>
          <p:cNvSpPr txBox="1"/>
          <p:nvPr/>
        </p:nvSpPr>
        <p:spPr>
          <a:xfrm>
            <a:off x="5534081" y="7255884"/>
            <a:ext cx="6851095" cy="2266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999" u="none" cap="none" strike="noStrike">
                <a:solidFill>
                  <a:srgbClr val="232B26"/>
                </a:solidFill>
                <a:latin typeface="Poppins"/>
                <a:ea typeface="Poppins"/>
                <a:cs typeface="Poppins"/>
                <a:sym typeface="Poppins"/>
              </a:rPr>
              <a:t>Prepared by:</a:t>
            </a:r>
            <a:endParaRPr/>
          </a:p>
          <a:p>
            <a:pPr indent="0" lvl="0" marL="0" marR="0" rtl="0" algn="ctr">
              <a:lnSpc>
                <a:spcPct val="100000"/>
              </a:lnSpc>
              <a:spcBef>
                <a:spcPts val="0"/>
              </a:spcBef>
              <a:spcAft>
                <a:spcPts val="0"/>
              </a:spcAft>
              <a:buNone/>
            </a:pPr>
            <a:r>
              <a:rPr b="0" i="0" lang="en-US" sz="2999" u="none" cap="none" strike="noStrike">
                <a:solidFill>
                  <a:srgbClr val="232B26"/>
                </a:solidFill>
                <a:latin typeface="Poppins"/>
                <a:ea typeface="Poppins"/>
                <a:cs typeface="Poppins"/>
                <a:sym typeface="Poppins"/>
              </a:rPr>
              <a:t>Sanyam Jain (214104020) </a:t>
            </a:r>
            <a:endParaRPr/>
          </a:p>
          <a:p>
            <a:pPr indent="0" lvl="0" marL="0" marR="0" rtl="0" algn="ctr">
              <a:lnSpc>
                <a:spcPct val="100000"/>
              </a:lnSpc>
              <a:spcBef>
                <a:spcPts val="0"/>
              </a:spcBef>
              <a:spcAft>
                <a:spcPts val="0"/>
              </a:spcAft>
              <a:buNone/>
            </a:pPr>
            <a:r>
              <a:t/>
            </a:r>
            <a:endParaRPr b="0" i="0" sz="2999" u="none" cap="none" strike="noStrike">
              <a:solidFill>
                <a:srgbClr val="232B26"/>
              </a:solidFill>
              <a:latin typeface="Poppins"/>
              <a:ea typeface="Poppins"/>
              <a:cs typeface="Poppins"/>
              <a:sym typeface="Poppins"/>
            </a:endParaRPr>
          </a:p>
          <a:p>
            <a:pPr indent="0" lvl="0" marL="0" marR="0" rtl="0" algn="ctr">
              <a:lnSpc>
                <a:spcPct val="100000"/>
              </a:lnSpc>
              <a:spcBef>
                <a:spcPts val="0"/>
              </a:spcBef>
              <a:spcAft>
                <a:spcPts val="0"/>
              </a:spcAft>
              <a:buNone/>
            </a:pPr>
            <a:r>
              <a:rPr b="1" i="0" lang="en-US" sz="2999" u="none" cap="none" strike="noStrike">
                <a:solidFill>
                  <a:srgbClr val="232B26"/>
                </a:solidFill>
                <a:latin typeface="Poppins"/>
                <a:ea typeface="Poppins"/>
                <a:cs typeface="Poppins"/>
                <a:sym typeface="Poppins"/>
              </a:rPr>
              <a:t>Guided By:</a:t>
            </a:r>
            <a:endParaRPr/>
          </a:p>
          <a:p>
            <a:pPr indent="0" lvl="0" marL="0" marR="0" rtl="0" algn="ctr">
              <a:lnSpc>
                <a:spcPct val="100000"/>
              </a:lnSpc>
              <a:spcBef>
                <a:spcPts val="0"/>
              </a:spcBef>
              <a:spcAft>
                <a:spcPts val="0"/>
              </a:spcAft>
              <a:buNone/>
            </a:pPr>
            <a:r>
              <a:rPr b="0" i="0" lang="en-US" sz="2999" u="none" cap="none" strike="noStrike">
                <a:solidFill>
                  <a:srgbClr val="232B26"/>
                </a:solidFill>
                <a:latin typeface="Poppins"/>
                <a:ea typeface="Poppins"/>
                <a:cs typeface="Poppins"/>
                <a:sym typeface="Poppins"/>
              </a:rPr>
              <a:t>Dr. Amit Bhagat</a:t>
            </a:r>
            <a:endParaRPr/>
          </a:p>
          <a:p>
            <a:pPr indent="0" lvl="0" marL="0" marR="0" rtl="0" algn="ctr">
              <a:lnSpc>
                <a:spcPct val="100000"/>
              </a:lnSpc>
              <a:spcBef>
                <a:spcPts val="0"/>
              </a:spcBef>
              <a:spcAft>
                <a:spcPts val="0"/>
              </a:spcAft>
              <a:buNone/>
            </a:pPr>
            <a:r>
              <a:rPr b="0" i="0" lang="en-US" sz="2999" u="none" cap="none" strike="noStrike">
                <a:solidFill>
                  <a:srgbClr val="232B26"/>
                </a:solidFill>
                <a:latin typeface="Poppins"/>
                <a:ea typeface="Poppins"/>
                <a:cs typeface="Poppins"/>
                <a:sym typeface="Poppins"/>
              </a:rPr>
              <a:t>Dr. Dheeraj Dixit</a:t>
            </a:r>
            <a:endParaRPr/>
          </a:p>
        </p:txBody>
      </p:sp>
      <p:sp>
        <p:nvSpPr>
          <p:cNvPr id="91" name="Google Shape;91;p1"/>
          <p:cNvSpPr txBox="1"/>
          <p:nvPr/>
        </p:nvSpPr>
        <p:spPr>
          <a:xfrm>
            <a:off x="2066816" y="3478791"/>
            <a:ext cx="14154368" cy="981406"/>
          </a:xfrm>
          <a:prstGeom prst="rect">
            <a:avLst/>
          </a:prstGeom>
          <a:noFill/>
          <a:ln>
            <a:noFill/>
          </a:ln>
        </p:spPr>
        <p:txBody>
          <a:bodyPr anchorCtr="0" anchor="t" bIns="0" lIns="0" spcFirstLastPara="1" rIns="0" wrap="square" tIns="0">
            <a:spAutoFit/>
          </a:bodyPr>
          <a:lstStyle/>
          <a:p>
            <a:pPr indent="0" lvl="0" marL="0" marR="0" rtl="0" algn="ctr">
              <a:lnSpc>
                <a:spcPct val="100014"/>
              </a:lnSpc>
              <a:spcBef>
                <a:spcPts val="0"/>
              </a:spcBef>
              <a:spcAft>
                <a:spcPts val="0"/>
              </a:spcAft>
              <a:buNone/>
            </a:pPr>
            <a:r>
              <a:rPr b="1" i="0" lang="en-US" sz="6912" u="none" cap="none" strike="noStrike">
                <a:solidFill>
                  <a:srgbClr val="232B26"/>
                </a:solidFill>
                <a:latin typeface="Poppins"/>
                <a:ea typeface="Poppins"/>
                <a:cs typeface="Poppins"/>
                <a:sym typeface="Poppins"/>
              </a:rPr>
              <a:t>ANALYSING MEDIUM AUTHORS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173" name="Shape 173"/>
        <p:cNvGrpSpPr/>
        <p:nvPr/>
      </p:nvGrpSpPr>
      <p:grpSpPr>
        <a:xfrm>
          <a:off x="0" y="0"/>
          <a:ext cx="0" cy="0"/>
          <a:chOff x="0" y="0"/>
          <a:chExt cx="0" cy="0"/>
        </a:xfrm>
      </p:grpSpPr>
      <p:sp>
        <p:nvSpPr>
          <p:cNvPr id="174" name="Google Shape;174;p10"/>
          <p:cNvSpPr/>
          <p:nvPr/>
        </p:nvSpPr>
        <p:spPr>
          <a:xfrm>
            <a:off x="1111108" y="1249232"/>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175" name="Google Shape;175;p10"/>
          <p:cNvPicPr preferRelativeResize="0"/>
          <p:nvPr/>
        </p:nvPicPr>
        <p:blipFill rotWithShape="1">
          <a:blip r:embed="rId3">
            <a:alphaModFix amt="65999"/>
          </a:blip>
          <a:srcRect b="0" l="0" r="0" t="0"/>
          <a:stretch/>
        </p:blipFill>
        <p:spPr>
          <a:xfrm flipH="1" rot="10800000">
            <a:off x="16037937" y="7391918"/>
            <a:ext cx="2442726" cy="2895082"/>
          </a:xfrm>
          <a:prstGeom prst="rect">
            <a:avLst/>
          </a:prstGeom>
          <a:noFill/>
          <a:ln>
            <a:noFill/>
          </a:ln>
        </p:spPr>
      </p:pic>
      <p:pic>
        <p:nvPicPr>
          <p:cNvPr id="176" name="Google Shape;176;p10"/>
          <p:cNvPicPr preferRelativeResize="0"/>
          <p:nvPr/>
        </p:nvPicPr>
        <p:blipFill rotWithShape="1">
          <a:blip r:embed="rId4">
            <a:alphaModFix/>
          </a:blip>
          <a:srcRect b="2115" l="0" r="0" t="2114"/>
          <a:stretch/>
        </p:blipFill>
        <p:spPr>
          <a:xfrm>
            <a:off x="656525" y="7458146"/>
            <a:ext cx="15105896" cy="1999056"/>
          </a:xfrm>
          <a:prstGeom prst="rect">
            <a:avLst/>
          </a:prstGeom>
          <a:noFill/>
          <a:ln>
            <a:noFill/>
          </a:ln>
        </p:spPr>
      </p:pic>
      <p:pic>
        <p:nvPicPr>
          <p:cNvPr id="177" name="Google Shape;177;p10"/>
          <p:cNvPicPr preferRelativeResize="0"/>
          <p:nvPr/>
        </p:nvPicPr>
        <p:blipFill rotWithShape="1">
          <a:blip r:embed="rId5">
            <a:alphaModFix/>
          </a:blip>
          <a:srcRect b="0" l="0" r="0" t="0"/>
          <a:stretch/>
        </p:blipFill>
        <p:spPr>
          <a:xfrm>
            <a:off x="656525" y="3400583"/>
            <a:ext cx="9485695" cy="3485834"/>
          </a:xfrm>
          <a:prstGeom prst="rect">
            <a:avLst/>
          </a:prstGeom>
          <a:noFill/>
          <a:ln>
            <a:noFill/>
          </a:ln>
        </p:spPr>
      </p:pic>
      <p:pic>
        <p:nvPicPr>
          <p:cNvPr id="178" name="Google Shape;178;p10"/>
          <p:cNvPicPr preferRelativeResize="0"/>
          <p:nvPr/>
        </p:nvPicPr>
        <p:blipFill rotWithShape="1">
          <a:blip r:embed="rId6">
            <a:alphaModFix/>
          </a:blip>
          <a:srcRect b="0" l="0" r="0" t="0"/>
          <a:stretch/>
        </p:blipFill>
        <p:spPr>
          <a:xfrm>
            <a:off x="13862211" y="740934"/>
            <a:ext cx="3800419" cy="3463132"/>
          </a:xfrm>
          <a:prstGeom prst="rect">
            <a:avLst/>
          </a:prstGeom>
          <a:noFill/>
          <a:ln>
            <a:noFill/>
          </a:ln>
        </p:spPr>
      </p:pic>
      <p:sp>
        <p:nvSpPr>
          <p:cNvPr id="179" name="Google Shape;179;p10"/>
          <p:cNvSpPr txBox="1"/>
          <p:nvPr/>
        </p:nvSpPr>
        <p:spPr>
          <a:xfrm>
            <a:off x="2343532" y="1242073"/>
            <a:ext cx="7131634"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DATA CLEANING</a:t>
            </a:r>
            <a:endParaRPr/>
          </a:p>
        </p:txBody>
      </p:sp>
      <p:sp>
        <p:nvSpPr>
          <p:cNvPr id="180" name="Google Shape;180;p10"/>
          <p:cNvSpPr txBox="1"/>
          <p:nvPr/>
        </p:nvSpPr>
        <p:spPr>
          <a:xfrm>
            <a:off x="10660198" y="4958557"/>
            <a:ext cx="3635113" cy="192786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599" u="none" cap="none" strike="noStrike">
                <a:solidFill>
                  <a:srgbClr val="F1F1F1"/>
                </a:solidFill>
                <a:latin typeface="Arial"/>
                <a:ea typeface="Arial"/>
                <a:cs typeface="Arial"/>
                <a:sym typeface="Arial"/>
              </a:rPr>
              <a:t>Removing unnecessary fields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184" name="Shape 184"/>
        <p:cNvGrpSpPr/>
        <p:nvPr/>
      </p:nvGrpSpPr>
      <p:grpSpPr>
        <a:xfrm>
          <a:off x="0" y="0"/>
          <a:ext cx="0" cy="0"/>
          <a:chOff x="0" y="0"/>
          <a:chExt cx="0" cy="0"/>
        </a:xfrm>
      </p:grpSpPr>
      <p:sp>
        <p:nvSpPr>
          <p:cNvPr id="185" name="Google Shape;185;p11"/>
          <p:cNvSpPr/>
          <p:nvPr/>
        </p:nvSpPr>
        <p:spPr>
          <a:xfrm>
            <a:off x="1111108" y="1249232"/>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186" name="Google Shape;186;p11"/>
          <p:cNvPicPr preferRelativeResize="0"/>
          <p:nvPr/>
        </p:nvPicPr>
        <p:blipFill rotWithShape="1">
          <a:blip r:embed="rId3">
            <a:alphaModFix amt="65999"/>
          </a:blip>
          <a:srcRect b="0" l="0" r="0" t="0"/>
          <a:stretch/>
        </p:blipFill>
        <p:spPr>
          <a:xfrm flipH="1" rot="10800000">
            <a:off x="16207788" y="-418841"/>
            <a:ext cx="2442726" cy="2895082"/>
          </a:xfrm>
          <a:prstGeom prst="rect">
            <a:avLst/>
          </a:prstGeom>
          <a:noFill/>
          <a:ln>
            <a:noFill/>
          </a:ln>
        </p:spPr>
      </p:pic>
      <p:pic>
        <p:nvPicPr>
          <p:cNvPr id="187" name="Google Shape;187;p11"/>
          <p:cNvPicPr preferRelativeResize="0"/>
          <p:nvPr/>
        </p:nvPicPr>
        <p:blipFill rotWithShape="1">
          <a:blip r:embed="rId4">
            <a:alphaModFix/>
          </a:blip>
          <a:srcRect b="0" l="0" r="0" t="0"/>
          <a:stretch/>
        </p:blipFill>
        <p:spPr>
          <a:xfrm>
            <a:off x="346191" y="4425634"/>
            <a:ext cx="17595618" cy="4574585"/>
          </a:xfrm>
          <a:prstGeom prst="rect">
            <a:avLst/>
          </a:prstGeom>
          <a:noFill/>
          <a:ln>
            <a:noFill/>
          </a:ln>
        </p:spPr>
      </p:pic>
      <p:sp>
        <p:nvSpPr>
          <p:cNvPr id="188" name="Google Shape;188;p11"/>
          <p:cNvSpPr txBox="1"/>
          <p:nvPr/>
        </p:nvSpPr>
        <p:spPr>
          <a:xfrm>
            <a:off x="2343532" y="1242073"/>
            <a:ext cx="7131634"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DATA CLEANING</a:t>
            </a:r>
            <a:endParaRPr/>
          </a:p>
        </p:txBody>
      </p:sp>
      <p:sp>
        <p:nvSpPr>
          <p:cNvPr id="189" name="Google Shape;189;p11"/>
          <p:cNvSpPr txBox="1"/>
          <p:nvPr/>
        </p:nvSpPr>
        <p:spPr>
          <a:xfrm>
            <a:off x="5168199" y="3488918"/>
            <a:ext cx="7951601" cy="4908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800" u="none" cap="none" strike="noStrike">
                <a:solidFill>
                  <a:srgbClr val="F1F1F1"/>
                </a:solidFill>
                <a:latin typeface="Inter"/>
                <a:ea typeface="Inter"/>
                <a:cs typeface="Inter"/>
                <a:sym typeface="Inter"/>
              </a:rPr>
              <a:t>Here's how our final data looks like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93" name="Shape 193"/>
        <p:cNvGrpSpPr/>
        <p:nvPr/>
      </p:nvGrpSpPr>
      <p:grpSpPr>
        <a:xfrm>
          <a:off x="0" y="0"/>
          <a:ext cx="0" cy="0"/>
          <a:chOff x="0" y="0"/>
          <a:chExt cx="0" cy="0"/>
        </a:xfrm>
      </p:grpSpPr>
      <p:pic>
        <p:nvPicPr>
          <p:cNvPr id="194" name="Google Shape;194;p12"/>
          <p:cNvPicPr preferRelativeResize="0"/>
          <p:nvPr/>
        </p:nvPicPr>
        <p:blipFill rotWithShape="1">
          <a:blip r:embed="rId3">
            <a:alphaModFix amt="65999"/>
          </a:blip>
          <a:srcRect b="0" l="0" r="0" t="0"/>
          <a:stretch/>
        </p:blipFill>
        <p:spPr>
          <a:xfrm flipH="1" rot="10800000">
            <a:off x="16207788" y="-418841"/>
            <a:ext cx="2442726" cy="2895082"/>
          </a:xfrm>
          <a:prstGeom prst="rect">
            <a:avLst/>
          </a:prstGeom>
          <a:noFill/>
          <a:ln>
            <a:noFill/>
          </a:ln>
        </p:spPr>
      </p:pic>
      <p:sp>
        <p:nvSpPr>
          <p:cNvPr id="195" name="Google Shape;195;p12"/>
          <p:cNvSpPr/>
          <p:nvPr/>
        </p:nvSpPr>
        <p:spPr>
          <a:xfrm>
            <a:off x="634858" y="858707"/>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196" name="Google Shape;196;p12"/>
          <p:cNvPicPr preferRelativeResize="0"/>
          <p:nvPr/>
        </p:nvPicPr>
        <p:blipFill rotWithShape="1">
          <a:blip r:embed="rId4">
            <a:alphaModFix/>
          </a:blip>
          <a:srcRect b="0" l="0" r="0" t="0"/>
          <a:stretch/>
        </p:blipFill>
        <p:spPr>
          <a:xfrm>
            <a:off x="976590" y="2633639"/>
            <a:ext cx="13211707" cy="7424761"/>
          </a:xfrm>
          <a:prstGeom prst="rect">
            <a:avLst/>
          </a:prstGeom>
          <a:noFill/>
          <a:ln>
            <a:noFill/>
          </a:ln>
        </p:spPr>
      </p:pic>
      <p:pic>
        <p:nvPicPr>
          <p:cNvPr id="197" name="Google Shape;197;p12"/>
          <p:cNvPicPr preferRelativeResize="0"/>
          <p:nvPr/>
        </p:nvPicPr>
        <p:blipFill rotWithShape="1">
          <a:blip r:embed="rId5">
            <a:alphaModFix/>
          </a:blip>
          <a:srcRect b="0" l="0" r="0" t="0"/>
          <a:stretch/>
        </p:blipFill>
        <p:spPr>
          <a:xfrm>
            <a:off x="7403735" y="2633639"/>
            <a:ext cx="6784561" cy="4910227"/>
          </a:xfrm>
          <a:prstGeom prst="rect">
            <a:avLst/>
          </a:prstGeom>
          <a:noFill/>
          <a:ln>
            <a:noFill/>
          </a:ln>
        </p:spPr>
      </p:pic>
      <p:pic>
        <p:nvPicPr>
          <p:cNvPr id="198" name="Google Shape;198;p12"/>
          <p:cNvPicPr preferRelativeResize="0"/>
          <p:nvPr/>
        </p:nvPicPr>
        <p:blipFill rotWithShape="1">
          <a:blip r:embed="rId6">
            <a:alphaModFix/>
          </a:blip>
          <a:srcRect b="0" l="0" r="0" t="0"/>
          <a:stretch/>
        </p:blipFill>
        <p:spPr>
          <a:xfrm>
            <a:off x="14506928" y="4187902"/>
            <a:ext cx="4143587" cy="4316236"/>
          </a:xfrm>
          <a:prstGeom prst="rect">
            <a:avLst/>
          </a:prstGeom>
          <a:noFill/>
          <a:ln>
            <a:noFill/>
          </a:ln>
        </p:spPr>
      </p:pic>
      <p:sp>
        <p:nvSpPr>
          <p:cNvPr id="199" name="Google Shape;199;p12"/>
          <p:cNvSpPr txBox="1"/>
          <p:nvPr/>
        </p:nvSpPr>
        <p:spPr>
          <a:xfrm>
            <a:off x="1982353" y="615097"/>
            <a:ext cx="13864257" cy="1470025"/>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5000" u="none" cap="none" strike="noStrike">
                <a:solidFill>
                  <a:srgbClr val="232B26"/>
                </a:solidFill>
                <a:latin typeface="Poppins"/>
                <a:ea typeface="Poppins"/>
                <a:cs typeface="Poppins"/>
                <a:sym typeface="Poppins"/>
              </a:rPr>
              <a:t>TOP TOPICS THE AUTHOR HAS MOST WROTE ABOUT (TOP 10)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203" name="Shape 203"/>
        <p:cNvGrpSpPr/>
        <p:nvPr/>
      </p:nvGrpSpPr>
      <p:grpSpPr>
        <a:xfrm>
          <a:off x="0" y="0"/>
          <a:ext cx="0" cy="0"/>
          <a:chOff x="0" y="0"/>
          <a:chExt cx="0" cy="0"/>
        </a:xfrm>
      </p:grpSpPr>
      <p:pic>
        <p:nvPicPr>
          <p:cNvPr id="204" name="Google Shape;204;p13"/>
          <p:cNvPicPr preferRelativeResize="0"/>
          <p:nvPr/>
        </p:nvPicPr>
        <p:blipFill rotWithShape="1">
          <a:blip r:embed="rId3">
            <a:alphaModFix amt="65999"/>
          </a:blip>
          <a:srcRect b="0" l="0" r="0" t="0"/>
          <a:stretch/>
        </p:blipFill>
        <p:spPr>
          <a:xfrm flipH="1" rot="10800000">
            <a:off x="16207788" y="-418841"/>
            <a:ext cx="2442726" cy="2895082"/>
          </a:xfrm>
          <a:prstGeom prst="rect">
            <a:avLst/>
          </a:prstGeom>
          <a:noFill/>
          <a:ln>
            <a:noFill/>
          </a:ln>
        </p:spPr>
      </p:pic>
      <p:sp>
        <p:nvSpPr>
          <p:cNvPr id="205" name="Google Shape;205;p13"/>
          <p:cNvSpPr/>
          <p:nvPr/>
        </p:nvSpPr>
        <p:spPr>
          <a:xfrm>
            <a:off x="634858" y="858707"/>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206" name="Google Shape;206;p13"/>
          <p:cNvPicPr preferRelativeResize="0"/>
          <p:nvPr/>
        </p:nvPicPr>
        <p:blipFill rotWithShape="1">
          <a:blip r:embed="rId4">
            <a:alphaModFix/>
          </a:blip>
          <a:srcRect b="0" l="0" r="0" t="0"/>
          <a:stretch/>
        </p:blipFill>
        <p:spPr>
          <a:xfrm>
            <a:off x="13511447" y="4590612"/>
            <a:ext cx="3747853" cy="3068555"/>
          </a:xfrm>
          <a:prstGeom prst="rect">
            <a:avLst/>
          </a:prstGeom>
          <a:noFill/>
          <a:ln>
            <a:noFill/>
          </a:ln>
        </p:spPr>
      </p:pic>
      <p:pic>
        <p:nvPicPr>
          <p:cNvPr id="207" name="Google Shape;207;p13"/>
          <p:cNvPicPr preferRelativeResize="0"/>
          <p:nvPr/>
        </p:nvPicPr>
        <p:blipFill rotWithShape="1">
          <a:blip r:embed="rId5">
            <a:alphaModFix/>
          </a:blip>
          <a:srcRect b="0" l="0" r="0" t="0"/>
          <a:stretch/>
        </p:blipFill>
        <p:spPr>
          <a:xfrm>
            <a:off x="0" y="2476241"/>
            <a:ext cx="13017931" cy="7810759"/>
          </a:xfrm>
          <a:prstGeom prst="rect">
            <a:avLst/>
          </a:prstGeom>
          <a:noFill/>
          <a:ln>
            <a:noFill/>
          </a:ln>
        </p:spPr>
      </p:pic>
      <p:pic>
        <p:nvPicPr>
          <p:cNvPr id="208" name="Google Shape;208;p13"/>
          <p:cNvPicPr preferRelativeResize="0"/>
          <p:nvPr/>
        </p:nvPicPr>
        <p:blipFill rotWithShape="1">
          <a:blip r:embed="rId6">
            <a:alphaModFix/>
          </a:blip>
          <a:srcRect b="0" l="0" r="0" t="0"/>
          <a:stretch/>
        </p:blipFill>
        <p:spPr>
          <a:xfrm>
            <a:off x="6768530" y="4120172"/>
            <a:ext cx="6249401" cy="5094397"/>
          </a:xfrm>
          <a:prstGeom prst="rect">
            <a:avLst/>
          </a:prstGeom>
          <a:noFill/>
          <a:ln>
            <a:noFill/>
          </a:ln>
        </p:spPr>
      </p:pic>
      <p:sp>
        <p:nvSpPr>
          <p:cNvPr id="209" name="Google Shape;209;p13"/>
          <p:cNvSpPr txBox="1"/>
          <p:nvPr/>
        </p:nvSpPr>
        <p:spPr>
          <a:xfrm>
            <a:off x="1982353" y="615097"/>
            <a:ext cx="13864257" cy="1470025"/>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5000" u="none" cap="none" strike="noStrike">
                <a:solidFill>
                  <a:srgbClr val="232B26"/>
                </a:solidFill>
                <a:latin typeface="Poppins"/>
                <a:ea typeface="Poppins"/>
                <a:cs typeface="Poppins"/>
                <a:sym typeface="Poppins"/>
              </a:rPr>
              <a:t>PUBLICATIONS THE AUTHOR HAS PUBLISHED MOSTLY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213" name="Shape 213"/>
        <p:cNvGrpSpPr/>
        <p:nvPr/>
      </p:nvGrpSpPr>
      <p:grpSpPr>
        <a:xfrm>
          <a:off x="0" y="0"/>
          <a:ext cx="0" cy="0"/>
          <a:chOff x="0" y="0"/>
          <a:chExt cx="0" cy="0"/>
        </a:xfrm>
      </p:grpSpPr>
      <p:sp>
        <p:nvSpPr>
          <p:cNvPr id="214" name="Google Shape;214;p14"/>
          <p:cNvSpPr/>
          <p:nvPr/>
        </p:nvSpPr>
        <p:spPr>
          <a:xfrm>
            <a:off x="1111108" y="2220782"/>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215" name="Google Shape;215;p14"/>
          <p:cNvPicPr preferRelativeResize="0"/>
          <p:nvPr/>
        </p:nvPicPr>
        <p:blipFill rotWithShape="1">
          <a:blip r:embed="rId3">
            <a:alphaModFix/>
          </a:blip>
          <a:srcRect b="0" l="0" r="0" t="0"/>
          <a:stretch/>
        </p:blipFill>
        <p:spPr>
          <a:xfrm>
            <a:off x="11528957" y="4724087"/>
            <a:ext cx="5730343" cy="3588627"/>
          </a:xfrm>
          <a:prstGeom prst="rect">
            <a:avLst/>
          </a:prstGeom>
          <a:noFill/>
          <a:ln>
            <a:noFill/>
          </a:ln>
        </p:spPr>
      </p:pic>
      <p:sp>
        <p:nvSpPr>
          <p:cNvPr id="216" name="Google Shape;216;p14"/>
          <p:cNvSpPr txBox="1"/>
          <p:nvPr/>
        </p:nvSpPr>
        <p:spPr>
          <a:xfrm>
            <a:off x="2537584" y="2213623"/>
            <a:ext cx="10392727" cy="99949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POPULARITY OF ARTICLES</a:t>
            </a:r>
            <a:endParaRPr/>
          </a:p>
        </p:txBody>
      </p:sp>
      <p:sp>
        <p:nvSpPr>
          <p:cNvPr id="217" name="Google Shape;217;p14"/>
          <p:cNvSpPr txBox="1"/>
          <p:nvPr/>
        </p:nvSpPr>
        <p:spPr>
          <a:xfrm>
            <a:off x="2537584" y="4714562"/>
            <a:ext cx="8446408" cy="3512185"/>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0" i="0" lang="en-US" sz="3500" u="none" cap="none" strike="noStrike">
                <a:solidFill>
                  <a:srgbClr val="FFFFFF"/>
                </a:solidFill>
                <a:latin typeface="Arial"/>
                <a:ea typeface="Arial"/>
                <a:cs typeface="Arial"/>
                <a:sym typeface="Arial"/>
              </a:rPr>
              <a:t>Based upon the clap count and voter count we get a rough estimation of how well an article has received attention from its readers. And we have shown how this is related to the topic of the article and the publication in which it was published.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221" name="Shape 221"/>
        <p:cNvGrpSpPr/>
        <p:nvPr/>
      </p:nvGrpSpPr>
      <p:grpSpPr>
        <a:xfrm>
          <a:off x="0" y="0"/>
          <a:ext cx="0" cy="0"/>
          <a:chOff x="0" y="0"/>
          <a:chExt cx="0" cy="0"/>
        </a:xfrm>
      </p:grpSpPr>
      <p:pic>
        <p:nvPicPr>
          <p:cNvPr id="222" name="Google Shape;222;p15"/>
          <p:cNvPicPr preferRelativeResize="0"/>
          <p:nvPr/>
        </p:nvPicPr>
        <p:blipFill rotWithShape="1">
          <a:blip r:embed="rId3">
            <a:alphaModFix/>
          </a:blip>
          <a:srcRect b="0" l="0" r="0" t="0"/>
          <a:stretch/>
        </p:blipFill>
        <p:spPr>
          <a:xfrm>
            <a:off x="9525353" y="3457840"/>
            <a:ext cx="7733947" cy="5800460"/>
          </a:xfrm>
          <a:prstGeom prst="rect">
            <a:avLst/>
          </a:prstGeom>
          <a:noFill/>
          <a:ln>
            <a:noFill/>
          </a:ln>
        </p:spPr>
      </p:pic>
      <p:pic>
        <p:nvPicPr>
          <p:cNvPr id="223" name="Google Shape;223;p15"/>
          <p:cNvPicPr preferRelativeResize="0"/>
          <p:nvPr/>
        </p:nvPicPr>
        <p:blipFill rotWithShape="1">
          <a:blip r:embed="rId4">
            <a:alphaModFix/>
          </a:blip>
          <a:srcRect b="0" l="0" r="0" t="0"/>
          <a:stretch/>
        </p:blipFill>
        <p:spPr>
          <a:xfrm>
            <a:off x="1100573" y="1028700"/>
            <a:ext cx="7640446" cy="5730334"/>
          </a:xfrm>
          <a:prstGeom prst="rect">
            <a:avLst/>
          </a:prstGeom>
          <a:noFill/>
          <a:ln>
            <a:noFill/>
          </a:ln>
        </p:spPr>
      </p:pic>
      <p:sp>
        <p:nvSpPr>
          <p:cNvPr id="224" name="Google Shape;224;p15"/>
          <p:cNvSpPr txBox="1"/>
          <p:nvPr/>
        </p:nvSpPr>
        <p:spPr>
          <a:xfrm>
            <a:off x="697592" y="6872806"/>
            <a:ext cx="8446408" cy="1035685"/>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0" i="0" lang="en-US" sz="3500" u="none" cap="none" strike="noStrike">
                <a:solidFill>
                  <a:srgbClr val="FFFFFF"/>
                </a:solidFill>
                <a:latin typeface="Arial"/>
                <a:ea typeface="Arial"/>
                <a:cs typeface="Arial"/>
                <a:sym typeface="Arial"/>
              </a:rPr>
              <a:t>Topics that have accumulated the most attention from readers</a:t>
            </a:r>
            <a:endParaRPr/>
          </a:p>
        </p:txBody>
      </p:sp>
      <p:sp>
        <p:nvSpPr>
          <p:cNvPr id="225" name="Google Shape;225;p15"/>
          <p:cNvSpPr txBox="1"/>
          <p:nvPr/>
        </p:nvSpPr>
        <p:spPr>
          <a:xfrm>
            <a:off x="9525353" y="2219516"/>
            <a:ext cx="8446408" cy="1035685"/>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0" i="0" lang="en-US" sz="3500" u="none" cap="none" strike="noStrike">
                <a:solidFill>
                  <a:srgbClr val="FFFFFF"/>
                </a:solidFill>
                <a:latin typeface="Arial"/>
                <a:ea typeface="Arial"/>
                <a:cs typeface="Arial"/>
                <a:sym typeface="Arial"/>
              </a:rPr>
              <a:t>Publications that performed in favor of the author the most</a:t>
            </a:r>
            <a:endParaRPr/>
          </a:p>
        </p:txBody>
      </p:sp>
      <p:sp>
        <p:nvSpPr>
          <p:cNvPr id="226" name="Google Shape;226;p15"/>
          <p:cNvSpPr txBox="1"/>
          <p:nvPr/>
        </p:nvSpPr>
        <p:spPr>
          <a:xfrm>
            <a:off x="506916" y="9448800"/>
            <a:ext cx="17274168" cy="50673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3000" u="none" cap="none" strike="noStrike">
                <a:solidFill>
                  <a:srgbClr val="FFFFFF"/>
                </a:solidFill>
                <a:latin typeface="Sansita"/>
                <a:ea typeface="Sansita"/>
                <a:cs typeface="Sansita"/>
                <a:sym typeface="Sansita"/>
              </a:rPr>
              <a:t>Here the values show the average number of voters per article in that topic/ publication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230" name="Shape 230"/>
        <p:cNvGrpSpPr/>
        <p:nvPr/>
      </p:nvGrpSpPr>
      <p:grpSpPr>
        <a:xfrm>
          <a:off x="0" y="0"/>
          <a:ext cx="0" cy="0"/>
          <a:chOff x="0" y="0"/>
          <a:chExt cx="0" cy="0"/>
        </a:xfrm>
      </p:grpSpPr>
      <p:sp>
        <p:nvSpPr>
          <p:cNvPr id="231" name="Google Shape;231;p16"/>
          <p:cNvSpPr/>
          <p:nvPr/>
        </p:nvSpPr>
        <p:spPr>
          <a:xfrm>
            <a:off x="1111108" y="1489446"/>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232" name="Google Shape;232;p16"/>
          <p:cNvPicPr preferRelativeResize="0"/>
          <p:nvPr/>
        </p:nvPicPr>
        <p:blipFill rotWithShape="1">
          <a:blip r:embed="rId3">
            <a:alphaModFix/>
          </a:blip>
          <a:srcRect b="0" l="0" r="0" t="0"/>
          <a:stretch/>
        </p:blipFill>
        <p:spPr>
          <a:xfrm>
            <a:off x="9558115" y="4061922"/>
            <a:ext cx="7701185" cy="5367492"/>
          </a:xfrm>
          <a:prstGeom prst="rect">
            <a:avLst/>
          </a:prstGeom>
          <a:noFill/>
          <a:ln>
            <a:noFill/>
          </a:ln>
        </p:spPr>
      </p:pic>
      <p:sp>
        <p:nvSpPr>
          <p:cNvPr id="233" name="Google Shape;233;p16"/>
          <p:cNvSpPr txBox="1"/>
          <p:nvPr/>
        </p:nvSpPr>
        <p:spPr>
          <a:xfrm>
            <a:off x="2453517" y="1554678"/>
            <a:ext cx="7804612" cy="17462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500" u="none" cap="none" strike="noStrike">
                <a:solidFill>
                  <a:srgbClr val="000000"/>
                </a:solidFill>
                <a:latin typeface="Poppins"/>
                <a:ea typeface="Poppins"/>
                <a:cs typeface="Poppins"/>
                <a:sym typeface="Poppins"/>
              </a:rPr>
              <a:t>SENTIMENTAL ANALYSIS</a:t>
            </a:r>
            <a:endParaRPr/>
          </a:p>
        </p:txBody>
      </p:sp>
      <p:sp>
        <p:nvSpPr>
          <p:cNvPr id="234" name="Google Shape;234;p16"/>
          <p:cNvSpPr txBox="1"/>
          <p:nvPr/>
        </p:nvSpPr>
        <p:spPr>
          <a:xfrm>
            <a:off x="9558115" y="2774513"/>
            <a:ext cx="7701185" cy="986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000000"/>
                </a:solidFill>
                <a:latin typeface="Inter"/>
                <a:ea typeface="Inter"/>
                <a:cs typeface="Inter"/>
                <a:sym typeface="Inter"/>
              </a:rPr>
              <a:t>Following are the results of the sentimental analysis we got by using NLTK library:</a:t>
            </a:r>
            <a:endParaRPr/>
          </a:p>
        </p:txBody>
      </p:sp>
      <p:sp>
        <p:nvSpPr>
          <p:cNvPr id="235" name="Google Shape;235;p16"/>
          <p:cNvSpPr txBox="1"/>
          <p:nvPr/>
        </p:nvSpPr>
        <p:spPr>
          <a:xfrm>
            <a:off x="1503337" y="5162550"/>
            <a:ext cx="7640663" cy="3166237"/>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0" i="0" lang="en-US" sz="3200" u="none" cap="none" strike="noStrike">
                <a:solidFill>
                  <a:srgbClr val="000000"/>
                </a:solidFill>
                <a:latin typeface="Arial"/>
                <a:ea typeface="Arial"/>
                <a:cs typeface="Arial"/>
                <a:sym typeface="Arial"/>
              </a:rPr>
              <a:t>The majority of the articles exhibit a highly positive sentiment, with scores approaching 1. This outcome was anticipated, as the subject matter pertains to learning data, which typically involves a positive and explanatory approach.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239" name="Shape 239"/>
        <p:cNvGrpSpPr/>
        <p:nvPr/>
      </p:nvGrpSpPr>
      <p:grpSpPr>
        <a:xfrm>
          <a:off x="0" y="0"/>
          <a:ext cx="0" cy="0"/>
          <a:chOff x="0" y="0"/>
          <a:chExt cx="0" cy="0"/>
        </a:xfrm>
      </p:grpSpPr>
      <p:sp>
        <p:nvSpPr>
          <p:cNvPr id="240" name="Google Shape;240;p17"/>
          <p:cNvSpPr/>
          <p:nvPr/>
        </p:nvSpPr>
        <p:spPr>
          <a:xfrm>
            <a:off x="1028700" y="1016490"/>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241" name="Google Shape;241;p17"/>
          <p:cNvPicPr preferRelativeResize="0"/>
          <p:nvPr/>
        </p:nvPicPr>
        <p:blipFill rotWithShape="1">
          <a:blip r:embed="rId3">
            <a:alphaModFix/>
          </a:blip>
          <a:srcRect b="0" l="0" r="0" t="0"/>
          <a:stretch/>
        </p:blipFill>
        <p:spPr>
          <a:xfrm>
            <a:off x="12166823" y="3257163"/>
            <a:ext cx="4841975" cy="5117015"/>
          </a:xfrm>
          <a:prstGeom prst="rect">
            <a:avLst/>
          </a:prstGeom>
          <a:noFill/>
          <a:ln>
            <a:noFill/>
          </a:ln>
        </p:spPr>
      </p:pic>
      <p:sp>
        <p:nvSpPr>
          <p:cNvPr id="242" name="Google Shape;242;p17"/>
          <p:cNvSpPr txBox="1"/>
          <p:nvPr/>
        </p:nvSpPr>
        <p:spPr>
          <a:xfrm>
            <a:off x="2422603" y="1019175"/>
            <a:ext cx="7523736"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SUMMARIZATION</a:t>
            </a:r>
            <a:endParaRPr/>
          </a:p>
        </p:txBody>
      </p:sp>
      <p:sp>
        <p:nvSpPr>
          <p:cNvPr id="243" name="Google Shape;243;p17"/>
          <p:cNvSpPr txBox="1"/>
          <p:nvPr/>
        </p:nvSpPr>
        <p:spPr>
          <a:xfrm>
            <a:off x="1028700" y="3561040"/>
            <a:ext cx="9568694" cy="4509262"/>
          </a:xfrm>
          <a:prstGeom prst="rect">
            <a:avLst/>
          </a:prstGeom>
          <a:noFill/>
          <a:ln>
            <a:noFill/>
          </a:ln>
        </p:spPr>
        <p:txBody>
          <a:bodyPr anchorCtr="0" anchor="t" bIns="0" lIns="0" spcFirstLastPara="1" rIns="0" wrap="square" tIns="0">
            <a:spAutoFit/>
          </a:bodyPr>
          <a:lstStyle/>
          <a:p>
            <a:pPr indent="0" lvl="0" marL="0" marR="0" rtl="0" algn="ctr">
              <a:lnSpc>
                <a:spcPct val="199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12000"/>
              </a:lnSpc>
              <a:spcBef>
                <a:spcPts val="0"/>
              </a:spcBef>
              <a:spcAft>
                <a:spcPts val="0"/>
              </a:spcAft>
              <a:buNone/>
            </a:pPr>
            <a:r>
              <a:rPr b="0" i="0" lang="en-US" sz="3200" u="none" cap="none" strike="noStrike">
                <a:solidFill>
                  <a:srgbClr val="FFFFFF"/>
                </a:solidFill>
                <a:latin typeface="Arial"/>
                <a:ea typeface="Arial"/>
                <a:cs typeface="Arial"/>
                <a:sym typeface="Arial"/>
              </a:rPr>
              <a:t>We utilized txt.ai's summarization model to effectively condense lengthy articles into concise summaries of less than 50 words, which were then stored for future use. This approach aimed to improve efficiency, provide a high-level overview, prioritize relevant information, enhance interpretability, and facilitate data reduction during the analysis process.</a:t>
            </a:r>
            <a:endParaRPr/>
          </a:p>
          <a:p>
            <a:pPr indent="0" lvl="0" marL="0" marR="0" rtl="0" algn="ctr">
              <a:lnSpc>
                <a:spcPct val="112000"/>
              </a:lnSpc>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247" name="Shape 247"/>
        <p:cNvGrpSpPr/>
        <p:nvPr/>
      </p:nvGrpSpPr>
      <p:grpSpPr>
        <a:xfrm>
          <a:off x="0" y="0"/>
          <a:ext cx="0" cy="0"/>
          <a:chOff x="0" y="0"/>
          <a:chExt cx="0" cy="0"/>
        </a:xfrm>
      </p:grpSpPr>
      <p:sp>
        <p:nvSpPr>
          <p:cNvPr id="248" name="Google Shape;248;p18"/>
          <p:cNvSpPr txBox="1"/>
          <p:nvPr/>
        </p:nvSpPr>
        <p:spPr>
          <a:xfrm>
            <a:off x="1589969" y="2510663"/>
            <a:ext cx="15669331" cy="6747637"/>
          </a:xfrm>
          <a:prstGeom prst="rect">
            <a:avLst/>
          </a:prstGeom>
          <a:noFill/>
          <a:ln>
            <a:noFill/>
          </a:ln>
        </p:spPr>
        <p:txBody>
          <a:bodyPr anchorCtr="0" anchor="t" bIns="0" lIns="0" spcFirstLastPara="1" rIns="0" wrap="square" tIns="0">
            <a:spAutoFit/>
          </a:bodyPr>
          <a:lstStyle/>
          <a:p>
            <a:pPr indent="-345439" lvl="1" marL="690879" marR="0" rtl="0" algn="l">
              <a:lnSpc>
                <a:spcPct val="112003"/>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We utilized the Medium API's Python package to import author's data and analyzed it using pandas dataframe, which proved to be effective and efficient.</a:t>
            </a:r>
            <a:endParaRPr/>
          </a:p>
          <a:p>
            <a:pPr indent="0" lvl="0" marL="0" marR="0" rtl="0" algn="l">
              <a:lnSpc>
                <a:spcPct val="112003"/>
              </a:lnSpc>
              <a:spcBef>
                <a:spcPts val="0"/>
              </a:spcBef>
              <a:spcAft>
                <a:spcPts val="0"/>
              </a:spcAft>
              <a:buNone/>
            </a:pPr>
            <a:r>
              <a:rPr b="0" i="0" lang="en-US" sz="3199" u="none" cap="none" strike="noStrike">
                <a:solidFill>
                  <a:srgbClr val="FFFFFF"/>
                </a:solidFill>
                <a:latin typeface="Arial"/>
                <a:ea typeface="Arial"/>
                <a:cs typeface="Arial"/>
                <a:sym typeface="Arial"/>
              </a:rPr>
              <a:t> </a:t>
            </a:r>
            <a:endParaRPr/>
          </a:p>
          <a:p>
            <a:pPr indent="-345439" lvl="1" marL="690879" marR="0" rtl="0" algn="l">
              <a:lnSpc>
                <a:spcPct val="112003"/>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The retrieved data provided valuable insights into the author's performance and engagement metrics, allowing us to gain a deeper understanding of their content's reach and impact. </a:t>
            </a:r>
            <a:endParaRPr/>
          </a:p>
          <a:p>
            <a:pPr indent="0" lvl="0" marL="0" marR="0" rtl="0" algn="l">
              <a:lnSpc>
                <a:spcPct val="112003"/>
              </a:lnSpc>
              <a:spcBef>
                <a:spcPts val="0"/>
              </a:spcBef>
              <a:spcAft>
                <a:spcPts val="0"/>
              </a:spcAft>
              <a:buNone/>
            </a:pPr>
            <a:r>
              <a:t/>
            </a:r>
            <a:endParaRPr b="0" i="0" sz="3199" u="none" cap="none" strike="noStrike">
              <a:solidFill>
                <a:srgbClr val="FFFFFF"/>
              </a:solidFill>
              <a:latin typeface="Arial"/>
              <a:ea typeface="Arial"/>
              <a:cs typeface="Arial"/>
              <a:sym typeface="Arial"/>
            </a:endParaRPr>
          </a:p>
          <a:p>
            <a:pPr indent="-345439" lvl="1" marL="690879" marR="0" rtl="0" algn="l">
              <a:lnSpc>
                <a:spcPct val="112003"/>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The analysis revealed the author's popular topics, audience engagement patterns, and content performance over time, informing content strategy and identifying growth opportunities. </a:t>
            </a:r>
            <a:endParaRPr/>
          </a:p>
          <a:p>
            <a:pPr indent="0" lvl="0" marL="0" marR="0" rtl="0" algn="l">
              <a:lnSpc>
                <a:spcPct val="112003"/>
              </a:lnSpc>
              <a:spcBef>
                <a:spcPts val="0"/>
              </a:spcBef>
              <a:spcAft>
                <a:spcPts val="0"/>
              </a:spcAft>
              <a:buNone/>
            </a:pPr>
            <a:r>
              <a:t/>
            </a:r>
            <a:endParaRPr b="0" i="0" sz="3199" u="none" cap="none" strike="noStrike">
              <a:solidFill>
                <a:srgbClr val="FFFFFF"/>
              </a:solidFill>
              <a:latin typeface="Arial"/>
              <a:ea typeface="Arial"/>
              <a:cs typeface="Arial"/>
              <a:sym typeface="Arial"/>
            </a:endParaRPr>
          </a:p>
          <a:p>
            <a:pPr indent="-345439" lvl="1" marL="690879" marR="0" rtl="0" algn="l">
              <a:lnSpc>
                <a:spcPct val="112003"/>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Visualizations in appropriate charts and graphs aided in effectively communicating the findings to stakeholders, facilitating easier understanding of performance visually.</a:t>
            </a:r>
            <a:endParaRPr/>
          </a:p>
        </p:txBody>
      </p:sp>
      <p:sp>
        <p:nvSpPr>
          <p:cNvPr id="249" name="Google Shape;249;p18"/>
          <p:cNvSpPr/>
          <p:nvPr/>
        </p:nvSpPr>
        <p:spPr>
          <a:xfrm>
            <a:off x="1028700" y="1016490"/>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sp>
        <p:nvSpPr>
          <p:cNvPr id="250" name="Google Shape;250;p18"/>
          <p:cNvSpPr txBox="1"/>
          <p:nvPr/>
        </p:nvSpPr>
        <p:spPr>
          <a:xfrm>
            <a:off x="2422603" y="1019175"/>
            <a:ext cx="7523736"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254" name="Shape 254"/>
        <p:cNvGrpSpPr/>
        <p:nvPr/>
      </p:nvGrpSpPr>
      <p:grpSpPr>
        <a:xfrm>
          <a:off x="0" y="0"/>
          <a:ext cx="0" cy="0"/>
          <a:chOff x="0" y="0"/>
          <a:chExt cx="0" cy="0"/>
        </a:xfrm>
      </p:grpSpPr>
      <p:sp>
        <p:nvSpPr>
          <p:cNvPr id="255" name="Google Shape;255;p19"/>
          <p:cNvSpPr/>
          <p:nvPr/>
        </p:nvSpPr>
        <p:spPr>
          <a:xfrm>
            <a:off x="1111108" y="1249232"/>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256" name="Google Shape;256;p19"/>
          <p:cNvPicPr preferRelativeResize="0"/>
          <p:nvPr/>
        </p:nvPicPr>
        <p:blipFill rotWithShape="1">
          <a:blip r:embed="rId3">
            <a:alphaModFix amt="65999"/>
          </a:blip>
          <a:srcRect b="0" l="0" r="0" t="0"/>
          <a:stretch/>
        </p:blipFill>
        <p:spPr>
          <a:xfrm flipH="1" rot="10800000">
            <a:off x="14981838" y="-659132"/>
            <a:ext cx="3848895" cy="4561653"/>
          </a:xfrm>
          <a:prstGeom prst="rect">
            <a:avLst/>
          </a:prstGeom>
          <a:noFill/>
          <a:ln>
            <a:noFill/>
          </a:ln>
        </p:spPr>
      </p:pic>
      <p:pic>
        <p:nvPicPr>
          <p:cNvPr id="257" name="Google Shape;257;p19"/>
          <p:cNvPicPr preferRelativeResize="0"/>
          <p:nvPr/>
        </p:nvPicPr>
        <p:blipFill rotWithShape="1">
          <a:blip r:embed="rId4">
            <a:alphaModFix/>
          </a:blip>
          <a:srcRect b="0" l="0" r="0" t="0"/>
          <a:stretch/>
        </p:blipFill>
        <p:spPr>
          <a:xfrm>
            <a:off x="13532920" y="5773154"/>
            <a:ext cx="4230159" cy="4018651"/>
          </a:xfrm>
          <a:prstGeom prst="rect">
            <a:avLst/>
          </a:prstGeom>
          <a:noFill/>
          <a:ln>
            <a:noFill/>
          </a:ln>
        </p:spPr>
      </p:pic>
      <p:sp>
        <p:nvSpPr>
          <p:cNvPr id="258" name="Google Shape;258;p19"/>
          <p:cNvSpPr txBox="1"/>
          <p:nvPr/>
        </p:nvSpPr>
        <p:spPr>
          <a:xfrm>
            <a:off x="2430263" y="1239707"/>
            <a:ext cx="6713737"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232B26"/>
                </a:solidFill>
                <a:latin typeface="Poppins"/>
                <a:ea typeface="Poppins"/>
                <a:cs typeface="Poppins"/>
                <a:sym typeface="Poppins"/>
              </a:rPr>
              <a:t>RESOURCES</a:t>
            </a:r>
            <a:endParaRPr/>
          </a:p>
        </p:txBody>
      </p:sp>
      <p:sp>
        <p:nvSpPr>
          <p:cNvPr id="259" name="Google Shape;259;p19"/>
          <p:cNvSpPr txBox="1"/>
          <p:nvPr/>
        </p:nvSpPr>
        <p:spPr>
          <a:xfrm>
            <a:off x="633085" y="4165348"/>
            <a:ext cx="21626084" cy="3955796"/>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3100" u="none" cap="none" strike="noStrike">
                <a:solidFill>
                  <a:srgbClr val="232B26"/>
                </a:solidFill>
                <a:latin typeface="Arial"/>
                <a:ea typeface="Arial"/>
                <a:cs typeface="Arial"/>
                <a:sym typeface="Arial"/>
              </a:rPr>
              <a:t>Code for this Project:</a:t>
            </a:r>
            <a:endParaRPr/>
          </a:p>
          <a:p>
            <a:pPr indent="0" lvl="0" marL="0" marR="0" rtl="0" algn="l">
              <a:lnSpc>
                <a:spcPct val="112000"/>
              </a:lnSpc>
              <a:spcBef>
                <a:spcPts val="0"/>
              </a:spcBef>
              <a:spcAft>
                <a:spcPts val="0"/>
              </a:spcAft>
              <a:buNone/>
            </a:pPr>
            <a:r>
              <a:rPr b="0" i="0" lang="en-US" sz="3000" u="sng" cap="none" strike="noStrike">
                <a:solidFill>
                  <a:srgbClr val="232B26"/>
                </a:solidFill>
                <a:latin typeface="Arial"/>
                <a:ea typeface="Arial"/>
                <a:cs typeface="Arial"/>
                <a:sym typeface="Arial"/>
                <a:hlinkClick r:id="rId5">
                  <a:extLst>
                    <a:ext uri="{A12FA001-AC4F-418D-AE19-62706E023703}">
                      <ahyp:hlinkClr val="tx"/>
                    </a:ext>
                  </a:extLst>
                </a:hlinkClick>
              </a:rPr>
              <a:t>https://colab.research.google.com/drive/1YIArScpRodVWvWgOo_xtioxjRmvLtEte?usp=sharing</a:t>
            </a:r>
            <a:endParaRPr/>
          </a:p>
          <a:p>
            <a:pPr indent="0" lvl="0" marL="0" marR="0" rtl="0" algn="l">
              <a:lnSpc>
                <a:spcPct val="115733"/>
              </a:lnSpc>
              <a:spcBef>
                <a:spcPts val="0"/>
              </a:spcBef>
              <a:spcAft>
                <a:spcPts val="0"/>
              </a:spcAft>
              <a:buNone/>
            </a:pPr>
            <a:r>
              <a:t/>
            </a:r>
            <a:endParaRPr b="0" i="0" sz="3000" u="sng" cap="none" strike="noStrike">
              <a:solidFill>
                <a:srgbClr val="232B26"/>
              </a:solidFill>
              <a:latin typeface="Arial"/>
              <a:ea typeface="Arial"/>
              <a:cs typeface="Arial"/>
              <a:sym typeface="Arial"/>
              <a:hlinkClick r:id="rId6">
                <a:extLst>
                  <a:ext uri="{A12FA001-AC4F-418D-AE19-62706E023703}">
                    <ahyp:hlinkClr val="tx"/>
                  </a:ext>
                </a:extLst>
              </a:hlinkClick>
            </a:endParaRPr>
          </a:p>
          <a:p>
            <a:pPr indent="0" lvl="0" marL="0" marR="0" rtl="0" algn="l">
              <a:lnSpc>
                <a:spcPct val="112000"/>
              </a:lnSpc>
              <a:spcBef>
                <a:spcPts val="0"/>
              </a:spcBef>
              <a:spcAft>
                <a:spcPts val="0"/>
              </a:spcAft>
              <a:buNone/>
            </a:pPr>
            <a:r>
              <a:rPr b="0" i="0" lang="en-US" sz="3100" u="none" cap="none" strike="noStrike">
                <a:solidFill>
                  <a:srgbClr val="232B26"/>
                </a:solidFill>
                <a:latin typeface="Arial"/>
                <a:ea typeface="Arial"/>
                <a:cs typeface="Arial"/>
                <a:sym typeface="Arial"/>
              </a:rPr>
              <a:t>Medium API Documentation:</a:t>
            </a:r>
            <a:endParaRPr/>
          </a:p>
          <a:p>
            <a:pPr indent="0" lvl="0" marL="0" marR="0" rtl="0" algn="l">
              <a:lnSpc>
                <a:spcPct val="112000"/>
              </a:lnSpc>
              <a:spcBef>
                <a:spcPts val="0"/>
              </a:spcBef>
              <a:spcAft>
                <a:spcPts val="0"/>
              </a:spcAft>
              <a:buNone/>
            </a:pPr>
            <a:r>
              <a:rPr b="0" i="0" lang="en-US" sz="3100" u="sng" cap="none" strike="noStrike">
                <a:solidFill>
                  <a:srgbClr val="232B26"/>
                </a:solidFill>
                <a:latin typeface="Arial"/>
                <a:ea typeface="Arial"/>
                <a:cs typeface="Arial"/>
                <a:sym typeface="Arial"/>
                <a:hlinkClick r:id="rId7">
                  <a:extLst>
                    <a:ext uri="{A12FA001-AC4F-418D-AE19-62706E023703}">
                      <ahyp:hlinkClr val="tx"/>
                    </a:ext>
                  </a:extLst>
                </a:hlinkClick>
              </a:rPr>
              <a:t>https://docs.mediumapi.com/</a:t>
            </a:r>
            <a:endParaRPr/>
          </a:p>
          <a:p>
            <a:pPr indent="0" lvl="0" marL="0" marR="0" rtl="0" algn="l">
              <a:lnSpc>
                <a:spcPct val="112000"/>
              </a:lnSpc>
              <a:spcBef>
                <a:spcPts val="0"/>
              </a:spcBef>
              <a:spcAft>
                <a:spcPts val="0"/>
              </a:spcAft>
              <a:buNone/>
            </a:pPr>
            <a:r>
              <a:t/>
            </a:r>
            <a:endParaRPr b="0" i="0" sz="3100" u="sng" cap="none" strike="noStrike">
              <a:solidFill>
                <a:srgbClr val="232B26"/>
              </a:solidFill>
              <a:latin typeface="Arial"/>
              <a:ea typeface="Arial"/>
              <a:cs typeface="Arial"/>
              <a:sym typeface="Arial"/>
              <a:hlinkClick r:id="rId8">
                <a:extLst>
                  <a:ext uri="{A12FA001-AC4F-418D-AE19-62706E023703}">
                    <ahyp:hlinkClr val="tx"/>
                  </a:ext>
                </a:extLst>
              </a:hlinkClick>
            </a:endParaRPr>
          </a:p>
          <a:p>
            <a:pPr indent="0" lvl="0" marL="0" marR="0" rtl="0" algn="l">
              <a:lnSpc>
                <a:spcPct val="112000"/>
              </a:lnSpc>
              <a:spcBef>
                <a:spcPts val="0"/>
              </a:spcBef>
              <a:spcAft>
                <a:spcPts val="0"/>
              </a:spcAft>
              <a:buNone/>
            </a:pPr>
            <a:r>
              <a:rPr b="0" i="0" lang="en-US" sz="3100" u="none" cap="none" strike="noStrike">
                <a:solidFill>
                  <a:srgbClr val="232B26"/>
                </a:solidFill>
                <a:latin typeface="Arial"/>
                <a:ea typeface="Arial"/>
                <a:cs typeface="Arial"/>
                <a:sym typeface="Arial"/>
              </a:rPr>
              <a:t>Medium API Python Package:</a:t>
            </a:r>
            <a:endParaRPr/>
          </a:p>
          <a:p>
            <a:pPr indent="0" lvl="0" marL="0" marR="0" rtl="0" algn="l">
              <a:lnSpc>
                <a:spcPct val="112000"/>
              </a:lnSpc>
              <a:spcBef>
                <a:spcPts val="0"/>
              </a:spcBef>
              <a:spcAft>
                <a:spcPts val="0"/>
              </a:spcAft>
              <a:buNone/>
            </a:pPr>
            <a:r>
              <a:rPr b="0" i="0" lang="en-US" sz="3100" u="sng" cap="none" strike="noStrike">
                <a:solidFill>
                  <a:srgbClr val="232B26"/>
                </a:solidFill>
                <a:latin typeface="Arial"/>
                <a:ea typeface="Arial"/>
                <a:cs typeface="Arial"/>
                <a:sym typeface="Arial"/>
                <a:hlinkClick r:id="rId9">
                  <a:extLst>
                    <a:ext uri="{A12FA001-AC4F-418D-AE19-62706E023703}">
                      <ahyp:hlinkClr val="tx"/>
                    </a:ext>
                  </a:extLst>
                </a:hlinkClick>
              </a:rPr>
              <a:t>https://pypi.org/project/medium-api/</a:t>
            </a:r>
            <a:endParaRPr/>
          </a:p>
          <a:p>
            <a:pPr indent="0" lvl="0" marL="0" marR="0" rtl="0" algn="l">
              <a:lnSpc>
                <a:spcPct val="112000"/>
              </a:lnSpc>
              <a:spcBef>
                <a:spcPts val="0"/>
              </a:spcBef>
              <a:spcAft>
                <a:spcPts val="0"/>
              </a:spcAft>
              <a:buNone/>
            </a:pPr>
            <a:r>
              <a:t/>
            </a:r>
            <a:endParaRPr b="0" i="0" sz="3100" u="sng" cap="none" strike="noStrike">
              <a:solidFill>
                <a:srgbClr val="232B26"/>
              </a:solidFill>
              <a:latin typeface="Arial"/>
              <a:ea typeface="Arial"/>
              <a:cs typeface="Arial"/>
              <a:sym typeface="Arial"/>
              <a:hlinkClick r:id="rId10">
                <a:extLst>
                  <a:ext uri="{A12FA001-AC4F-418D-AE19-62706E023703}">
                    <ahyp:hlinkClr val="tx"/>
                  </a:ext>
                </a:extLst>
              </a:hlinkCli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95" name="Shape 95"/>
        <p:cNvGrpSpPr/>
        <p:nvPr/>
      </p:nvGrpSpPr>
      <p:grpSpPr>
        <a:xfrm>
          <a:off x="0" y="0"/>
          <a:ext cx="0" cy="0"/>
          <a:chOff x="0" y="0"/>
          <a:chExt cx="0" cy="0"/>
        </a:xfrm>
      </p:grpSpPr>
      <p:sp>
        <p:nvSpPr>
          <p:cNvPr id="96" name="Google Shape;96;p2"/>
          <p:cNvSpPr/>
          <p:nvPr/>
        </p:nvSpPr>
        <p:spPr>
          <a:xfrm>
            <a:off x="1028700" y="2349779"/>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97" name="Google Shape;97;p2"/>
          <p:cNvPicPr preferRelativeResize="0"/>
          <p:nvPr/>
        </p:nvPicPr>
        <p:blipFill rotWithShape="1">
          <a:blip r:embed="rId3">
            <a:alphaModFix amt="65999"/>
          </a:blip>
          <a:srcRect b="0" l="0" r="0" t="0"/>
          <a:stretch/>
        </p:blipFill>
        <p:spPr>
          <a:xfrm flipH="1" rot="10800000">
            <a:off x="15786264" y="-472366"/>
            <a:ext cx="2946072" cy="3491641"/>
          </a:xfrm>
          <a:prstGeom prst="rect">
            <a:avLst/>
          </a:prstGeom>
          <a:noFill/>
          <a:ln>
            <a:noFill/>
          </a:ln>
        </p:spPr>
      </p:pic>
      <p:sp>
        <p:nvSpPr>
          <p:cNvPr id="98" name="Google Shape;98;p2"/>
          <p:cNvSpPr/>
          <p:nvPr/>
        </p:nvSpPr>
        <p:spPr>
          <a:xfrm>
            <a:off x="10325796" y="2111422"/>
            <a:ext cx="4524796" cy="4552410"/>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F1F1F1"/>
          </a:solidFill>
          <a:ln cap="flat" cmpd="sng" w="12700">
            <a:solidFill>
              <a:srgbClr val="000000"/>
            </a:solidFill>
            <a:prstDash val="solid"/>
            <a:round/>
            <a:headEnd len="sm" w="sm" type="none"/>
            <a:tailEnd len="sm" w="sm" type="none"/>
          </a:ln>
        </p:spPr>
      </p:sp>
      <p:sp>
        <p:nvSpPr>
          <p:cNvPr id="99" name="Google Shape;99;p2"/>
          <p:cNvSpPr/>
          <p:nvPr/>
        </p:nvSpPr>
        <p:spPr>
          <a:xfrm>
            <a:off x="13298790" y="4946009"/>
            <a:ext cx="4524796" cy="4552410"/>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100" name="Google Shape;100;p2"/>
          <p:cNvPicPr preferRelativeResize="0"/>
          <p:nvPr/>
        </p:nvPicPr>
        <p:blipFill rotWithShape="1">
          <a:blip r:embed="rId4">
            <a:alphaModFix/>
          </a:blip>
          <a:srcRect b="0" l="0" r="0" t="0"/>
          <a:stretch/>
        </p:blipFill>
        <p:spPr>
          <a:xfrm>
            <a:off x="10325796" y="5535135"/>
            <a:ext cx="3631061" cy="5916190"/>
          </a:xfrm>
          <a:prstGeom prst="rect">
            <a:avLst/>
          </a:prstGeom>
          <a:noFill/>
          <a:ln>
            <a:noFill/>
          </a:ln>
        </p:spPr>
      </p:pic>
      <p:sp>
        <p:nvSpPr>
          <p:cNvPr id="101" name="Google Shape;101;p2"/>
          <p:cNvSpPr txBox="1"/>
          <p:nvPr/>
        </p:nvSpPr>
        <p:spPr>
          <a:xfrm>
            <a:off x="2269266" y="2342620"/>
            <a:ext cx="7799355"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WHAT IS MEDIUM?</a:t>
            </a:r>
            <a:endParaRPr/>
          </a:p>
        </p:txBody>
      </p:sp>
      <p:sp>
        <p:nvSpPr>
          <p:cNvPr id="102" name="Google Shape;102;p2"/>
          <p:cNvSpPr txBox="1"/>
          <p:nvPr/>
        </p:nvSpPr>
        <p:spPr>
          <a:xfrm>
            <a:off x="1748115" y="3992985"/>
            <a:ext cx="7746784" cy="4500245"/>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F1F1F1"/>
                </a:solidFill>
                <a:latin typeface="Arial"/>
                <a:ea typeface="Arial"/>
                <a:cs typeface="Arial"/>
                <a:sym typeface="Arial"/>
              </a:rPr>
              <a:t>Medium is a popular online platform that allows authors to publish articles on a diverse range of topics. </a:t>
            </a:r>
            <a:endParaRPr/>
          </a:p>
          <a:p>
            <a:pPr indent="0" lvl="0" marL="0" marR="0" rtl="0" algn="ctr">
              <a:lnSpc>
                <a:spcPct val="140012"/>
              </a:lnSpc>
              <a:spcBef>
                <a:spcPts val="0"/>
              </a:spcBef>
              <a:spcAft>
                <a:spcPts val="0"/>
              </a:spcAft>
              <a:buNone/>
            </a:pPr>
            <a:r>
              <a:t/>
            </a:r>
            <a:endParaRPr b="0" i="0" sz="3199" u="none" cap="none" strike="noStrike">
              <a:solidFill>
                <a:srgbClr val="F1F1F1"/>
              </a:solidFill>
              <a:latin typeface="Arial"/>
              <a:ea typeface="Arial"/>
              <a:cs typeface="Arial"/>
              <a:sym typeface="Arial"/>
            </a:endParaRPr>
          </a:p>
          <a:p>
            <a:pPr indent="0" lvl="0" marL="0" marR="0" rtl="0" algn="ctr">
              <a:lnSpc>
                <a:spcPct val="140012"/>
              </a:lnSpc>
              <a:spcBef>
                <a:spcPts val="0"/>
              </a:spcBef>
              <a:spcAft>
                <a:spcPts val="0"/>
              </a:spcAft>
              <a:buNone/>
            </a:pPr>
            <a:r>
              <a:rPr b="0" i="0" lang="en-US" sz="3199" u="none" cap="none" strike="noStrike">
                <a:solidFill>
                  <a:srgbClr val="F1F1F1"/>
                </a:solidFill>
                <a:latin typeface="Arial"/>
                <a:ea typeface="Arial"/>
                <a:cs typeface="Arial"/>
                <a:sym typeface="Arial"/>
              </a:rPr>
              <a:t>For data analysts, this is a rich source to explore the  diverse data available on it to gain valuable insights.</a:t>
            </a:r>
            <a:endParaRPr/>
          </a:p>
          <a:p>
            <a:pPr indent="0" lvl="0" marL="0" marR="0" rtl="0" algn="ctr">
              <a:lnSpc>
                <a:spcPct val="140012"/>
              </a:lnSpc>
              <a:spcBef>
                <a:spcPts val="0"/>
              </a:spcBef>
              <a:spcAft>
                <a:spcPts val="0"/>
              </a:spcAft>
              <a:buNone/>
            </a:pPr>
            <a:r>
              <a:t/>
            </a:r>
            <a:endParaRPr b="0" i="0" sz="3199" u="none" cap="none" strike="noStrike">
              <a:solidFill>
                <a:srgbClr val="F1F1F1"/>
              </a:solidFill>
              <a:latin typeface="Arial"/>
              <a:ea typeface="Arial"/>
              <a:cs typeface="Arial"/>
              <a:sym typeface="Arial"/>
            </a:endParaRPr>
          </a:p>
        </p:txBody>
      </p:sp>
      <p:sp>
        <p:nvSpPr>
          <p:cNvPr id="103" name="Google Shape;103;p2"/>
          <p:cNvSpPr txBox="1"/>
          <p:nvPr/>
        </p:nvSpPr>
        <p:spPr>
          <a:xfrm>
            <a:off x="11076845" y="4187492"/>
            <a:ext cx="2972994" cy="956008"/>
          </a:xfrm>
          <a:prstGeom prst="rect">
            <a:avLst/>
          </a:prstGeom>
          <a:noFill/>
          <a:ln>
            <a:noFill/>
          </a:ln>
        </p:spPr>
        <p:txBody>
          <a:bodyPr anchorCtr="0" anchor="t" bIns="0" lIns="0" spcFirstLastPara="1" rIns="0" wrap="square" tIns="0">
            <a:spAutoFit/>
          </a:bodyPr>
          <a:lstStyle/>
          <a:p>
            <a:pPr indent="0" lvl="0" marL="0" marR="0" rtl="0" algn="ctr">
              <a:lnSpc>
                <a:spcPct val="112018"/>
              </a:lnSpc>
              <a:spcBef>
                <a:spcPts val="0"/>
              </a:spcBef>
              <a:spcAft>
                <a:spcPts val="0"/>
              </a:spcAft>
              <a:buNone/>
            </a:pPr>
            <a:r>
              <a:rPr b="1" i="0" lang="en-US" sz="3220" u="none" cap="none" strike="noStrike">
                <a:solidFill>
                  <a:srgbClr val="232B26"/>
                </a:solidFill>
                <a:latin typeface="Poppins"/>
                <a:ea typeface="Poppins"/>
                <a:cs typeface="Poppins"/>
                <a:sym typeface="Poppins"/>
              </a:rPr>
              <a:t>Monthly Active Users</a:t>
            </a:r>
            <a:endParaRPr/>
          </a:p>
        </p:txBody>
      </p:sp>
      <p:sp>
        <p:nvSpPr>
          <p:cNvPr id="104" name="Google Shape;104;p2"/>
          <p:cNvSpPr txBox="1"/>
          <p:nvPr/>
        </p:nvSpPr>
        <p:spPr>
          <a:xfrm>
            <a:off x="11138684" y="3488512"/>
            <a:ext cx="2926473" cy="765175"/>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1" i="0" lang="en-US" sz="5000" u="none" cap="none" strike="noStrike">
                <a:solidFill>
                  <a:srgbClr val="232B26"/>
                </a:solidFill>
                <a:latin typeface="Poppins"/>
                <a:ea typeface="Poppins"/>
                <a:cs typeface="Poppins"/>
                <a:sym typeface="Poppins"/>
              </a:rPr>
              <a:t>60-100M</a:t>
            </a:r>
            <a:endParaRPr/>
          </a:p>
        </p:txBody>
      </p:sp>
      <p:sp>
        <p:nvSpPr>
          <p:cNvPr id="105" name="Google Shape;105;p2"/>
          <p:cNvSpPr txBox="1"/>
          <p:nvPr/>
        </p:nvSpPr>
        <p:spPr>
          <a:xfrm>
            <a:off x="14074682" y="7069796"/>
            <a:ext cx="2972994" cy="956008"/>
          </a:xfrm>
          <a:prstGeom prst="rect">
            <a:avLst/>
          </a:prstGeom>
          <a:noFill/>
          <a:ln>
            <a:noFill/>
          </a:ln>
        </p:spPr>
        <p:txBody>
          <a:bodyPr anchorCtr="0" anchor="t" bIns="0" lIns="0" spcFirstLastPara="1" rIns="0" wrap="square" tIns="0">
            <a:spAutoFit/>
          </a:bodyPr>
          <a:lstStyle/>
          <a:p>
            <a:pPr indent="0" lvl="0" marL="0" marR="0" rtl="0" algn="ctr">
              <a:lnSpc>
                <a:spcPct val="112018"/>
              </a:lnSpc>
              <a:spcBef>
                <a:spcPts val="0"/>
              </a:spcBef>
              <a:spcAft>
                <a:spcPts val="0"/>
              </a:spcAft>
              <a:buNone/>
            </a:pPr>
            <a:r>
              <a:rPr b="1" i="0" lang="en-US" sz="3220" u="none" cap="none" strike="noStrike">
                <a:solidFill>
                  <a:srgbClr val="232B26"/>
                </a:solidFill>
                <a:latin typeface="Poppins"/>
                <a:ea typeface="Poppins"/>
                <a:cs typeface="Poppins"/>
                <a:sym typeface="Poppins"/>
              </a:rPr>
              <a:t>New Stories Every Month</a:t>
            </a:r>
            <a:endParaRPr/>
          </a:p>
        </p:txBody>
      </p:sp>
      <p:sp>
        <p:nvSpPr>
          <p:cNvPr id="106" name="Google Shape;106;p2"/>
          <p:cNvSpPr txBox="1"/>
          <p:nvPr/>
        </p:nvSpPr>
        <p:spPr>
          <a:xfrm>
            <a:off x="14121202" y="6276445"/>
            <a:ext cx="2926473" cy="765175"/>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None/>
            </a:pPr>
            <a:r>
              <a:rPr b="1" i="0" lang="en-US" sz="5000" u="none" cap="none" strike="noStrike">
                <a:solidFill>
                  <a:srgbClr val="232B26"/>
                </a:solidFill>
                <a:latin typeface="Poppins"/>
                <a:ea typeface="Poppins"/>
                <a:cs typeface="Poppins"/>
                <a:sym typeface="Poppins"/>
              </a:rPr>
              <a:t>&gt;1.2M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263" name="Shape 263"/>
        <p:cNvGrpSpPr/>
        <p:nvPr/>
      </p:nvGrpSpPr>
      <p:grpSpPr>
        <a:xfrm>
          <a:off x="0" y="0"/>
          <a:ext cx="0" cy="0"/>
          <a:chOff x="0" y="0"/>
          <a:chExt cx="0" cy="0"/>
        </a:xfrm>
      </p:grpSpPr>
      <p:pic>
        <p:nvPicPr>
          <p:cNvPr id="264" name="Google Shape;264;p20"/>
          <p:cNvPicPr preferRelativeResize="0"/>
          <p:nvPr/>
        </p:nvPicPr>
        <p:blipFill rotWithShape="1">
          <a:blip r:embed="rId3">
            <a:alphaModFix amt="65999"/>
          </a:blip>
          <a:srcRect b="0" l="0" r="0" t="0"/>
          <a:stretch/>
        </p:blipFill>
        <p:spPr>
          <a:xfrm rot="10800000">
            <a:off x="-1682404" y="5311711"/>
            <a:ext cx="5804483" cy="6879388"/>
          </a:xfrm>
          <a:prstGeom prst="rect">
            <a:avLst/>
          </a:prstGeom>
          <a:noFill/>
          <a:ln>
            <a:noFill/>
          </a:ln>
        </p:spPr>
      </p:pic>
      <p:pic>
        <p:nvPicPr>
          <p:cNvPr id="265" name="Google Shape;265;p20"/>
          <p:cNvPicPr preferRelativeResize="0"/>
          <p:nvPr/>
        </p:nvPicPr>
        <p:blipFill rotWithShape="1">
          <a:blip r:embed="rId3">
            <a:alphaModFix amt="65999"/>
          </a:blip>
          <a:srcRect b="0" l="0" r="0" t="0"/>
          <a:stretch/>
        </p:blipFill>
        <p:spPr>
          <a:xfrm flipH="1" rot="10800000">
            <a:off x="14357058" y="-2410994"/>
            <a:ext cx="5804483" cy="6879388"/>
          </a:xfrm>
          <a:prstGeom prst="rect">
            <a:avLst/>
          </a:prstGeom>
          <a:noFill/>
          <a:ln>
            <a:noFill/>
          </a:ln>
        </p:spPr>
      </p:pic>
      <p:pic>
        <p:nvPicPr>
          <p:cNvPr id="266" name="Google Shape;266;p20"/>
          <p:cNvPicPr preferRelativeResize="0"/>
          <p:nvPr/>
        </p:nvPicPr>
        <p:blipFill rotWithShape="1">
          <a:blip r:embed="rId4">
            <a:alphaModFix/>
          </a:blip>
          <a:srcRect b="0" l="0" r="0" t="0"/>
          <a:stretch/>
        </p:blipFill>
        <p:spPr>
          <a:xfrm>
            <a:off x="6459312" y="1608095"/>
            <a:ext cx="7135880" cy="6342014"/>
          </a:xfrm>
          <a:prstGeom prst="rect">
            <a:avLst/>
          </a:prstGeom>
          <a:noFill/>
          <a:ln>
            <a:noFill/>
          </a:ln>
        </p:spPr>
      </p:pic>
      <p:pic>
        <p:nvPicPr>
          <p:cNvPr id="267" name="Google Shape;267;p20"/>
          <p:cNvPicPr preferRelativeResize="0"/>
          <p:nvPr/>
        </p:nvPicPr>
        <p:blipFill rotWithShape="1">
          <a:blip r:embed="rId5">
            <a:alphaModFix/>
          </a:blip>
          <a:srcRect b="0" l="0" r="0" t="0"/>
          <a:stretch/>
        </p:blipFill>
        <p:spPr>
          <a:xfrm>
            <a:off x="2222848" y="1028700"/>
            <a:ext cx="6604254" cy="8229600"/>
          </a:xfrm>
          <a:prstGeom prst="rect">
            <a:avLst/>
          </a:prstGeom>
          <a:noFill/>
          <a:ln>
            <a:noFill/>
          </a:ln>
        </p:spPr>
      </p:pic>
      <p:pic>
        <p:nvPicPr>
          <p:cNvPr id="268" name="Google Shape;268;p20"/>
          <p:cNvPicPr preferRelativeResize="0"/>
          <p:nvPr/>
        </p:nvPicPr>
        <p:blipFill rotWithShape="1">
          <a:blip r:embed="rId6">
            <a:alphaModFix/>
          </a:blip>
          <a:srcRect b="0" l="0" r="0" t="0"/>
          <a:stretch/>
        </p:blipFill>
        <p:spPr>
          <a:xfrm>
            <a:off x="12289373" y="3907356"/>
            <a:ext cx="3775780" cy="42906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110" name="Shape 110"/>
        <p:cNvGrpSpPr/>
        <p:nvPr/>
      </p:nvGrpSpPr>
      <p:grpSpPr>
        <a:xfrm>
          <a:off x="0" y="0"/>
          <a:ext cx="0" cy="0"/>
          <a:chOff x="0" y="0"/>
          <a:chExt cx="0" cy="0"/>
        </a:xfrm>
      </p:grpSpPr>
      <p:sp>
        <p:nvSpPr>
          <p:cNvPr id="111" name="Google Shape;111;p3"/>
          <p:cNvSpPr/>
          <p:nvPr/>
        </p:nvSpPr>
        <p:spPr>
          <a:xfrm>
            <a:off x="410900" y="1568064"/>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112" name="Google Shape;112;p3"/>
          <p:cNvPicPr preferRelativeResize="0"/>
          <p:nvPr/>
        </p:nvPicPr>
        <p:blipFill rotWithShape="1">
          <a:blip r:embed="rId3">
            <a:alphaModFix amt="65999"/>
          </a:blip>
          <a:srcRect b="0" l="0" r="0" t="0"/>
          <a:stretch/>
        </p:blipFill>
        <p:spPr>
          <a:xfrm flipH="1" rot="10800000">
            <a:off x="14745042" y="-674810"/>
            <a:ext cx="3784850" cy="4485748"/>
          </a:xfrm>
          <a:prstGeom prst="rect">
            <a:avLst/>
          </a:prstGeom>
          <a:noFill/>
          <a:ln>
            <a:noFill/>
          </a:ln>
        </p:spPr>
      </p:pic>
      <p:pic>
        <p:nvPicPr>
          <p:cNvPr id="113" name="Google Shape;113;p3"/>
          <p:cNvPicPr preferRelativeResize="0"/>
          <p:nvPr/>
        </p:nvPicPr>
        <p:blipFill rotWithShape="1">
          <a:blip r:embed="rId4">
            <a:alphaModFix/>
          </a:blip>
          <a:srcRect b="0" l="0" r="0" t="0"/>
          <a:stretch/>
        </p:blipFill>
        <p:spPr>
          <a:xfrm>
            <a:off x="1028700" y="221146"/>
            <a:ext cx="737031" cy="530663"/>
          </a:xfrm>
          <a:prstGeom prst="rect">
            <a:avLst/>
          </a:prstGeom>
          <a:noFill/>
          <a:ln>
            <a:noFill/>
          </a:ln>
        </p:spPr>
      </p:pic>
      <p:pic>
        <p:nvPicPr>
          <p:cNvPr id="114" name="Google Shape;114;p3"/>
          <p:cNvPicPr preferRelativeResize="0"/>
          <p:nvPr/>
        </p:nvPicPr>
        <p:blipFill rotWithShape="1">
          <a:blip r:embed="rId5">
            <a:alphaModFix/>
          </a:blip>
          <a:srcRect b="0" l="0" r="0" t="0"/>
          <a:stretch/>
        </p:blipFill>
        <p:spPr>
          <a:xfrm>
            <a:off x="13679128" y="5840780"/>
            <a:ext cx="4119670" cy="4021828"/>
          </a:xfrm>
          <a:prstGeom prst="rect">
            <a:avLst/>
          </a:prstGeom>
          <a:noFill/>
          <a:ln>
            <a:noFill/>
          </a:ln>
        </p:spPr>
      </p:pic>
      <p:sp>
        <p:nvSpPr>
          <p:cNvPr id="115" name="Google Shape;115;p3"/>
          <p:cNvSpPr txBox="1"/>
          <p:nvPr/>
        </p:nvSpPr>
        <p:spPr>
          <a:xfrm>
            <a:off x="1397216" y="3074544"/>
            <a:ext cx="11372178" cy="64198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1F1F1"/>
                </a:solidFill>
                <a:latin typeface="Arial"/>
                <a:ea typeface="Arial"/>
                <a:cs typeface="Arial"/>
                <a:sym typeface="Arial"/>
              </a:rPr>
              <a:t>Conducting data analysis on Medium data can provide valuable insights into the various writer's ways of writing, their article content, and platform dynamics, which can inform decision-making and strategy development in various domains. </a:t>
            </a:r>
            <a:endParaRPr/>
          </a:p>
          <a:p>
            <a:pPr indent="0" lvl="0" marL="0" marR="0" rtl="0" algn="just">
              <a:lnSpc>
                <a:spcPct val="140000"/>
              </a:lnSpc>
              <a:spcBef>
                <a:spcPts val="0"/>
              </a:spcBef>
              <a:spcAft>
                <a:spcPts val="0"/>
              </a:spcAft>
              <a:buNone/>
            </a:pPr>
            <a:r>
              <a:t/>
            </a:r>
            <a:endParaRPr b="0" i="0" sz="3000" u="none" cap="none" strike="noStrike">
              <a:solidFill>
                <a:srgbClr val="F1F1F1"/>
              </a:solidFill>
              <a:latin typeface="Arial"/>
              <a:ea typeface="Arial"/>
              <a:cs typeface="Arial"/>
              <a:sym typeface="Arial"/>
            </a:endParaRPr>
          </a:p>
          <a:p>
            <a:pPr indent="0" lvl="0" marL="0" marR="0" rtl="0" algn="ctr">
              <a:lnSpc>
                <a:spcPct val="140000"/>
              </a:lnSpc>
              <a:spcBef>
                <a:spcPts val="0"/>
              </a:spcBef>
              <a:spcAft>
                <a:spcPts val="0"/>
              </a:spcAft>
              <a:buNone/>
            </a:pPr>
            <a:r>
              <a:rPr b="0" i="0" lang="en-US" sz="3000" u="none" cap="none" strike="noStrike">
                <a:solidFill>
                  <a:srgbClr val="F1F1F1"/>
                </a:solidFill>
                <a:latin typeface="Arial"/>
                <a:ea typeface="Arial"/>
                <a:cs typeface="Arial"/>
                <a:sym typeface="Arial"/>
              </a:rPr>
              <a:t>In this project, we tried to uncover interesting insights about Medium authors that can be helpful for content strategies and marketing trends. And that wasn't all! We also demonstrated how we employed sentiment analysis and summarization techniques to gain even deeper insights into the content of Medium articles.</a:t>
            </a:r>
            <a:endParaRPr/>
          </a:p>
        </p:txBody>
      </p:sp>
      <p:sp>
        <p:nvSpPr>
          <p:cNvPr id="116" name="Google Shape;116;p3"/>
          <p:cNvSpPr txBox="1"/>
          <p:nvPr/>
        </p:nvSpPr>
        <p:spPr>
          <a:xfrm>
            <a:off x="1765731" y="1391995"/>
            <a:ext cx="6486272" cy="1168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i="0" lang="en-US" sz="6499" u="none" cap="none" strike="noStrike">
                <a:solidFill>
                  <a:srgbClr val="0BF161"/>
                </a:solidFill>
                <a:latin typeface="Poppins"/>
                <a:ea typeface="Poppins"/>
                <a:cs typeface="Poppins"/>
                <a:sym typeface="Poppins"/>
              </a:rPr>
              <a:t>INTRODUCTION</a:t>
            </a:r>
            <a:endParaRPr/>
          </a:p>
        </p:txBody>
      </p:sp>
      <p:sp>
        <p:nvSpPr>
          <p:cNvPr id="117" name="Google Shape;117;p3"/>
          <p:cNvSpPr txBox="1"/>
          <p:nvPr/>
        </p:nvSpPr>
        <p:spPr>
          <a:xfrm>
            <a:off x="1997109" y="188700"/>
            <a:ext cx="1852642" cy="5098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F1F1F1"/>
                </a:solidFill>
                <a:latin typeface="Poppins"/>
                <a:ea typeface="Poppins"/>
                <a:cs typeface="Poppins"/>
                <a:sym typeface="Poppins"/>
              </a:rPr>
              <a:t>FAUGET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21" name="Shape 121"/>
        <p:cNvGrpSpPr/>
        <p:nvPr/>
      </p:nvGrpSpPr>
      <p:grpSpPr>
        <a:xfrm>
          <a:off x="0" y="0"/>
          <a:ext cx="0" cy="0"/>
          <a:chOff x="0" y="0"/>
          <a:chExt cx="0" cy="0"/>
        </a:xfrm>
      </p:grpSpPr>
      <p:pic>
        <p:nvPicPr>
          <p:cNvPr id="122" name="Google Shape;122;p4"/>
          <p:cNvPicPr preferRelativeResize="0"/>
          <p:nvPr/>
        </p:nvPicPr>
        <p:blipFill rotWithShape="1">
          <a:blip r:embed="rId3">
            <a:alphaModFix amt="65999"/>
          </a:blip>
          <a:srcRect b="0" l="0" r="0" t="0"/>
          <a:stretch/>
        </p:blipFill>
        <p:spPr>
          <a:xfrm flipH="1" rot="10800000">
            <a:off x="14828032" y="-472366"/>
            <a:ext cx="3904304" cy="4627323"/>
          </a:xfrm>
          <a:prstGeom prst="rect">
            <a:avLst/>
          </a:prstGeom>
          <a:noFill/>
          <a:ln>
            <a:noFill/>
          </a:ln>
        </p:spPr>
      </p:pic>
      <p:pic>
        <p:nvPicPr>
          <p:cNvPr id="123" name="Google Shape;123;p4"/>
          <p:cNvPicPr preferRelativeResize="0"/>
          <p:nvPr/>
        </p:nvPicPr>
        <p:blipFill rotWithShape="1">
          <a:blip r:embed="rId4">
            <a:alphaModFix/>
          </a:blip>
          <a:srcRect b="0" l="0" r="0" t="0"/>
          <a:stretch/>
        </p:blipFill>
        <p:spPr>
          <a:xfrm>
            <a:off x="14147811" y="6678759"/>
            <a:ext cx="3548035" cy="2896083"/>
          </a:xfrm>
          <a:prstGeom prst="rect">
            <a:avLst/>
          </a:prstGeom>
          <a:noFill/>
          <a:ln>
            <a:noFill/>
          </a:ln>
        </p:spPr>
      </p:pic>
      <p:sp>
        <p:nvSpPr>
          <p:cNvPr id="124" name="Google Shape;124;p4"/>
          <p:cNvSpPr txBox="1"/>
          <p:nvPr/>
        </p:nvSpPr>
        <p:spPr>
          <a:xfrm>
            <a:off x="1956938" y="1595777"/>
            <a:ext cx="10143966"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232B26"/>
                </a:solidFill>
                <a:latin typeface="Poppins"/>
                <a:ea typeface="Poppins"/>
                <a:cs typeface="Poppins"/>
                <a:sym typeface="Poppins"/>
              </a:rPr>
              <a:t>AIM OF THIS PROJECT</a:t>
            </a:r>
            <a:endParaRPr/>
          </a:p>
        </p:txBody>
      </p:sp>
      <p:sp>
        <p:nvSpPr>
          <p:cNvPr id="125" name="Google Shape;125;p4"/>
          <p:cNvSpPr txBox="1"/>
          <p:nvPr/>
        </p:nvSpPr>
        <p:spPr>
          <a:xfrm>
            <a:off x="1237393" y="3626556"/>
            <a:ext cx="10863511" cy="4500245"/>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To gain a deeper understanding of the characteristics of authors who are most active on the platform, including their demographic profiles, writing styles, topics of interest and major publication they are active into. This analysis aims to provide valuable insights that can inform content creation strategies, platform policies, and marketing approaches for authors, publishers, and Medium as a whole.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29" name="Shape 129"/>
        <p:cNvGrpSpPr/>
        <p:nvPr/>
      </p:nvGrpSpPr>
      <p:grpSpPr>
        <a:xfrm>
          <a:off x="0" y="0"/>
          <a:ext cx="0" cy="0"/>
          <a:chOff x="0" y="0"/>
          <a:chExt cx="0" cy="0"/>
        </a:xfrm>
      </p:grpSpPr>
      <p:pic>
        <p:nvPicPr>
          <p:cNvPr id="130" name="Google Shape;130;p5"/>
          <p:cNvPicPr preferRelativeResize="0"/>
          <p:nvPr/>
        </p:nvPicPr>
        <p:blipFill rotWithShape="1">
          <a:blip r:embed="rId3">
            <a:alphaModFix amt="65999"/>
          </a:blip>
          <a:srcRect b="0" l="0" r="0" t="0"/>
          <a:stretch/>
        </p:blipFill>
        <p:spPr>
          <a:xfrm flipH="1" rot="10800000">
            <a:off x="14828032" y="-472366"/>
            <a:ext cx="3904304" cy="4627323"/>
          </a:xfrm>
          <a:prstGeom prst="rect">
            <a:avLst/>
          </a:prstGeom>
          <a:noFill/>
          <a:ln>
            <a:noFill/>
          </a:ln>
        </p:spPr>
      </p:pic>
      <p:pic>
        <p:nvPicPr>
          <p:cNvPr id="131" name="Google Shape;131;p5"/>
          <p:cNvPicPr preferRelativeResize="0"/>
          <p:nvPr/>
        </p:nvPicPr>
        <p:blipFill rotWithShape="1">
          <a:blip r:embed="rId4">
            <a:alphaModFix/>
          </a:blip>
          <a:srcRect b="0" l="0" r="0" t="0"/>
          <a:stretch/>
        </p:blipFill>
        <p:spPr>
          <a:xfrm>
            <a:off x="14147811" y="6678759"/>
            <a:ext cx="3548035" cy="2896083"/>
          </a:xfrm>
          <a:prstGeom prst="rect">
            <a:avLst/>
          </a:prstGeom>
          <a:noFill/>
          <a:ln>
            <a:noFill/>
          </a:ln>
        </p:spPr>
      </p:pic>
      <p:sp>
        <p:nvSpPr>
          <p:cNvPr id="132" name="Google Shape;132;p5"/>
          <p:cNvSpPr txBox="1"/>
          <p:nvPr/>
        </p:nvSpPr>
        <p:spPr>
          <a:xfrm>
            <a:off x="1028700" y="1755570"/>
            <a:ext cx="13856276" cy="6748145"/>
          </a:xfrm>
          <a:prstGeom prst="rect">
            <a:avLst/>
          </a:prstGeom>
          <a:noFill/>
          <a:ln>
            <a:noFill/>
          </a:ln>
        </p:spPr>
        <p:txBody>
          <a:bodyPr anchorCtr="0" anchor="t" bIns="0" lIns="0" spcFirstLastPara="1" rIns="0" wrap="square" tIns="0">
            <a:spAutoFit/>
          </a:bodyPr>
          <a:lstStyle/>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top authors writing for a specific input topic. So that we can do our further analysis on the right sample data.</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user data including : bio, followers, following, social handle and more.</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each article’s data published by the author.</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topics the author writes about.</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the top publication the author publishes in.</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Finding popularity of articles, based on clap count and voter count. And how it is related to corresponding topics and publications. </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Operations on the content of article:</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Doing sentimental analysis of the content.</a:t>
            </a:r>
            <a:endParaRPr/>
          </a:p>
          <a:p>
            <a:pPr indent="-345439" lvl="1" marL="690879" marR="0" rtl="0" algn="just">
              <a:lnSpc>
                <a:spcPct val="140012"/>
              </a:lnSpc>
              <a:spcBef>
                <a:spcPts val="0"/>
              </a:spcBef>
              <a:spcAft>
                <a:spcPts val="0"/>
              </a:spcAft>
              <a:buClr>
                <a:srgbClr val="232B26"/>
              </a:buClr>
              <a:buSzPts val="3199"/>
              <a:buFont typeface="Arial"/>
              <a:buChar char="•"/>
            </a:pPr>
            <a:r>
              <a:rPr b="0" i="0" lang="en-US" sz="3199" u="none" cap="none" strike="noStrike">
                <a:solidFill>
                  <a:srgbClr val="232B26"/>
                </a:solidFill>
                <a:latin typeface="Arial"/>
                <a:ea typeface="Arial"/>
                <a:cs typeface="Arial"/>
                <a:sym typeface="Arial"/>
              </a:rPr>
              <a:t>Performing Summarization.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136" name="Shape 136"/>
        <p:cNvGrpSpPr/>
        <p:nvPr/>
      </p:nvGrpSpPr>
      <p:grpSpPr>
        <a:xfrm>
          <a:off x="0" y="0"/>
          <a:ext cx="0" cy="0"/>
          <a:chOff x="0" y="0"/>
          <a:chExt cx="0" cy="0"/>
        </a:xfrm>
      </p:grpSpPr>
      <p:sp>
        <p:nvSpPr>
          <p:cNvPr id="137" name="Google Shape;137;p6"/>
          <p:cNvSpPr/>
          <p:nvPr/>
        </p:nvSpPr>
        <p:spPr>
          <a:xfrm>
            <a:off x="1028700" y="2581056"/>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0BF161"/>
          </a:solidFill>
          <a:ln cap="flat" cmpd="sng" w="12700">
            <a:solidFill>
              <a:srgbClr val="000000"/>
            </a:solidFill>
            <a:prstDash val="solid"/>
            <a:round/>
            <a:headEnd len="sm" w="sm" type="none"/>
            <a:tailEnd len="sm" w="sm" type="none"/>
          </a:ln>
        </p:spPr>
      </p:sp>
      <p:pic>
        <p:nvPicPr>
          <p:cNvPr id="138" name="Google Shape;138;p6"/>
          <p:cNvPicPr preferRelativeResize="0"/>
          <p:nvPr/>
        </p:nvPicPr>
        <p:blipFill rotWithShape="1">
          <a:blip r:embed="rId3">
            <a:alphaModFix amt="65999"/>
          </a:blip>
          <a:srcRect b="0" l="0" r="0" t="0"/>
          <a:stretch/>
        </p:blipFill>
        <p:spPr>
          <a:xfrm flipH="1" rot="10800000">
            <a:off x="15786264" y="-472366"/>
            <a:ext cx="2946072" cy="3491641"/>
          </a:xfrm>
          <a:prstGeom prst="rect">
            <a:avLst/>
          </a:prstGeom>
          <a:noFill/>
          <a:ln>
            <a:noFill/>
          </a:ln>
        </p:spPr>
      </p:pic>
      <p:pic>
        <p:nvPicPr>
          <p:cNvPr id="139" name="Google Shape;139;p6"/>
          <p:cNvPicPr preferRelativeResize="0"/>
          <p:nvPr/>
        </p:nvPicPr>
        <p:blipFill rotWithShape="1">
          <a:blip r:embed="rId4">
            <a:alphaModFix/>
          </a:blip>
          <a:srcRect b="0" l="0" r="0" t="0"/>
          <a:stretch/>
        </p:blipFill>
        <p:spPr>
          <a:xfrm>
            <a:off x="13020255" y="3573388"/>
            <a:ext cx="4239045" cy="5114986"/>
          </a:xfrm>
          <a:prstGeom prst="rect">
            <a:avLst/>
          </a:prstGeom>
          <a:noFill/>
          <a:ln>
            <a:noFill/>
          </a:ln>
        </p:spPr>
      </p:pic>
      <p:sp>
        <p:nvSpPr>
          <p:cNvPr id="140" name="Google Shape;140;p6"/>
          <p:cNvSpPr txBox="1"/>
          <p:nvPr/>
        </p:nvSpPr>
        <p:spPr>
          <a:xfrm>
            <a:off x="2269266" y="2573898"/>
            <a:ext cx="7799355" cy="99949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DATA COLLECTION</a:t>
            </a:r>
            <a:endParaRPr/>
          </a:p>
        </p:txBody>
      </p:sp>
      <p:sp>
        <p:nvSpPr>
          <p:cNvPr id="141" name="Google Shape;141;p6"/>
          <p:cNvSpPr txBox="1"/>
          <p:nvPr/>
        </p:nvSpPr>
        <p:spPr>
          <a:xfrm>
            <a:off x="1397216" y="4401461"/>
            <a:ext cx="10225354" cy="4500245"/>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F1F1F1"/>
                </a:solidFill>
                <a:latin typeface="Arial"/>
                <a:ea typeface="Arial"/>
                <a:cs typeface="Arial"/>
                <a:sym typeface="Arial"/>
              </a:rPr>
              <a:t>The first step in the process was to collect data from Medium using the Medium API. Their python package allowed us to access a wide range of information about articles, including author profiles, top contributing writers, article titles, publication dates, and more. The retrieved data was saved in a Pandas DataFrame for further analysis.</a:t>
            </a:r>
            <a:endParaRPr/>
          </a:p>
          <a:p>
            <a:pPr indent="0" lvl="0" marL="0" marR="0" rtl="0" algn="just">
              <a:lnSpc>
                <a:spcPct val="140012"/>
              </a:lnSpc>
              <a:spcBef>
                <a:spcPts val="0"/>
              </a:spcBef>
              <a:spcAft>
                <a:spcPts val="0"/>
              </a:spcAft>
              <a:buNone/>
            </a:pPr>
            <a:r>
              <a:t/>
            </a:r>
            <a:endParaRPr b="0" i="0" sz="3199" u="none" cap="none" strike="noStrike">
              <a:solidFill>
                <a:srgbClr val="F1F1F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45" name="Shape 145"/>
        <p:cNvGrpSpPr/>
        <p:nvPr/>
      </p:nvGrpSpPr>
      <p:grpSpPr>
        <a:xfrm>
          <a:off x="0" y="0"/>
          <a:ext cx="0" cy="0"/>
          <a:chOff x="0" y="0"/>
          <a:chExt cx="0" cy="0"/>
        </a:xfrm>
      </p:grpSpPr>
      <p:sp>
        <p:nvSpPr>
          <p:cNvPr id="146" name="Google Shape;146;p7"/>
          <p:cNvSpPr/>
          <p:nvPr/>
        </p:nvSpPr>
        <p:spPr>
          <a:xfrm>
            <a:off x="1031002" y="1325649"/>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147" name="Google Shape;147;p7"/>
          <p:cNvPicPr preferRelativeResize="0"/>
          <p:nvPr/>
        </p:nvPicPr>
        <p:blipFill rotWithShape="1">
          <a:blip r:embed="rId3">
            <a:alphaModFix/>
          </a:blip>
          <a:srcRect b="0" l="0" r="0" t="0"/>
          <a:stretch/>
        </p:blipFill>
        <p:spPr>
          <a:xfrm>
            <a:off x="9144000" y="4611560"/>
            <a:ext cx="9518548" cy="4927249"/>
          </a:xfrm>
          <a:prstGeom prst="rect">
            <a:avLst/>
          </a:prstGeom>
          <a:noFill/>
          <a:ln>
            <a:noFill/>
          </a:ln>
        </p:spPr>
      </p:pic>
      <p:sp>
        <p:nvSpPr>
          <p:cNvPr id="148" name="Google Shape;148;p7"/>
          <p:cNvSpPr txBox="1"/>
          <p:nvPr/>
        </p:nvSpPr>
        <p:spPr>
          <a:xfrm>
            <a:off x="2234644" y="1019175"/>
            <a:ext cx="13251838" cy="1923415"/>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232B26"/>
                </a:solidFill>
                <a:latin typeface="Poppins"/>
                <a:ea typeface="Poppins"/>
                <a:cs typeface="Poppins"/>
                <a:sym typeface="Poppins"/>
              </a:rPr>
              <a:t>WHO TO ANALYZE? </a:t>
            </a:r>
            <a:endParaRPr/>
          </a:p>
          <a:p>
            <a:pPr indent="0" lvl="0" marL="0" marR="0" rtl="0" algn="l">
              <a:lnSpc>
                <a:spcPct val="112000"/>
              </a:lnSpc>
              <a:spcBef>
                <a:spcPts val="0"/>
              </a:spcBef>
              <a:spcAft>
                <a:spcPts val="0"/>
              </a:spcAft>
              <a:buNone/>
            </a:pPr>
            <a:r>
              <a:rPr b="1" i="0" lang="en-US" sz="6500" u="none" cap="none" strike="noStrike">
                <a:solidFill>
                  <a:srgbClr val="0BF161"/>
                </a:solidFill>
                <a:latin typeface="Poppins"/>
                <a:ea typeface="Poppins"/>
                <a:cs typeface="Poppins"/>
                <a:sym typeface="Poppins"/>
              </a:rPr>
              <a:t>THE TOP WRITERS OF MEDIUM...</a:t>
            </a:r>
            <a:endParaRPr/>
          </a:p>
        </p:txBody>
      </p:sp>
      <p:sp>
        <p:nvSpPr>
          <p:cNvPr id="149" name="Google Shape;149;p7"/>
          <p:cNvSpPr txBox="1"/>
          <p:nvPr/>
        </p:nvSpPr>
        <p:spPr>
          <a:xfrm>
            <a:off x="1815882" y="3653270"/>
            <a:ext cx="6829717" cy="618617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It was a hectic task to decide on whose profile to perform the analysis. Whose profile could serve as an excellent test subject for our project?</a:t>
            </a:r>
            <a:endParaRPr/>
          </a:p>
          <a:p>
            <a:pPr indent="0" lvl="0" marL="0" marR="0" rtl="0" algn="ctr">
              <a:lnSpc>
                <a:spcPct val="140012"/>
              </a:lnSpc>
              <a:spcBef>
                <a:spcPts val="0"/>
              </a:spcBef>
              <a:spcAft>
                <a:spcPts val="0"/>
              </a:spcAft>
              <a:buNone/>
            </a:pPr>
            <a:r>
              <a:t/>
            </a:r>
            <a:endParaRPr b="0" i="0" sz="3199" u="none" cap="none" strike="noStrike">
              <a:solidFill>
                <a:srgbClr val="232B26"/>
              </a:solidFill>
              <a:latin typeface="Arial"/>
              <a:ea typeface="Arial"/>
              <a:cs typeface="Arial"/>
              <a:sym typeface="Arial"/>
            </a:endParaRPr>
          </a:p>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In the end, we selected the profile of 'frank-andrade', who was the winner of the top writers list under the topic of 'data-science'.</a:t>
            </a:r>
            <a:endParaRPr/>
          </a:p>
          <a:p>
            <a:pPr indent="0" lvl="0" marL="0" marR="0" rtl="0" algn="ctr">
              <a:lnSpc>
                <a:spcPct val="140012"/>
              </a:lnSpc>
              <a:spcBef>
                <a:spcPts val="0"/>
              </a:spcBef>
              <a:spcAft>
                <a:spcPts val="0"/>
              </a:spcAft>
              <a:buNone/>
            </a:pPr>
            <a:r>
              <a:t/>
            </a:r>
            <a:endParaRPr b="0" i="0" sz="3199" u="none" cap="none" strike="noStrike">
              <a:solidFill>
                <a:srgbClr val="232B26"/>
              </a:solidFill>
              <a:latin typeface="Arial"/>
              <a:ea typeface="Arial"/>
              <a:cs typeface="Arial"/>
              <a:sym typeface="Arial"/>
            </a:endParaRPr>
          </a:p>
        </p:txBody>
      </p:sp>
      <p:sp>
        <p:nvSpPr>
          <p:cNvPr id="150" name="Google Shape;150;p7"/>
          <p:cNvSpPr txBox="1"/>
          <p:nvPr/>
        </p:nvSpPr>
        <p:spPr>
          <a:xfrm>
            <a:off x="9144000" y="3653270"/>
            <a:ext cx="8728971" cy="56642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Top writers of "data-science" on Medium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B26"/>
        </a:solidFill>
      </p:bgPr>
    </p:bg>
    <p:spTree>
      <p:nvGrpSpPr>
        <p:cNvPr id="154" name="Shape 154"/>
        <p:cNvGrpSpPr/>
        <p:nvPr/>
      </p:nvGrpSpPr>
      <p:grpSpPr>
        <a:xfrm>
          <a:off x="0" y="0"/>
          <a:ext cx="0" cy="0"/>
          <a:chOff x="0" y="0"/>
          <a:chExt cx="0" cy="0"/>
        </a:xfrm>
      </p:grpSpPr>
      <p:pic>
        <p:nvPicPr>
          <p:cNvPr id="155" name="Google Shape;155;p8"/>
          <p:cNvPicPr preferRelativeResize="0"/>
          <p:nvPr/>
        </p:nvPicPr>
        <p:blipFill rotWithShape="1">
          <a:blip r:embed="rId3">
            <a:alphaModFix amt="65999"/>
          </a:blip>
          <a:srcRect b="0" l="0" r="0" t="0"/>
          <a:stretch/>
        </p:blipFill>
        <p:spPr>
          <a:xfrm flipH="1" rot="5400000">
            <a:off x="582102" y="8133"/>
            <a:ext cx="2442726" cy="2895082"/>
          </a:xfrm>
          <a:prstGeom prst="rect">
            <a:avLst/>
          </a:prstGeom>
          <a:noFill/>
          <a:ln>
            <a:noFill/>
          </a:ln>
        </p:spPr>
      </p:pic>
      <p:pic>
        <p:nvPicPr>
          <p:cNvPr id="156" name="Google Shape;156;p8"/>
          <p:cNvPicPr preferRelativeResize="0"/>
          <p:nvPr/>
        </p:nvPicPr>
        <p:blipFill rotWithShape="1">
          <a:blip r:embed="rId4">
            <a:alphaModFix/>
          </a:blip>
          <a:srcRect b="0" l="0" r="0" t="0"/>
          <a:stretch/>
        </p:blipFill>
        <p:spPr>
          <a:xfrm>
            <a:off x="172660" y="2959495"/>
            <a:ext cx="18650514" cy="2466463"/>
          </a:xfrm>
          <a:prstGeom prst="rect">
            <a:avLst/>
          </a:prstGeom>
          <a:noFill/>
          <a:ln>
            <a:noFill/>
          </a:ln>
        </p:spPr>
      </p:pic>
      <p:pic>
        <p:nvPicPr>
          <p:cNvPr id="157" name="Google Shape;157;p8"/>
          <p:cNvPicPr preferRelativeResize="0"/>
          <p:nvPr/>
        </p:nvPicPr>
        <p:blipFill rotWithShape="1">
          <a:blip r:embed="rId5">
            <a:alphaModFix/>
          </a:blip>
          <a:srcRect b="0" l="0" r="0" t="0"/>
          <a:stretch/>
        </p:blipFill>
        <p:spPr>
          <a:xfrm>
            <a:off x="13682826" y="4949295"/>
            <a:ext cx="3576474" cy="4309005"/>
          </a:xfrm>
          <a:prstGeom prst="rect">
            <a:avLst/>
          </a:prstGeom>
          <a:noFill/>
          <a:ln>
            <a:noFill/>
          </a:ln>
        </p:spPr>
      </p:pic>
      <p:sp>
        <p:nvSpPr>
          <p:cNvPr id="158" name="Google Shape;158;p8"/>
          <p:cNvSpPr txBox="1"/>
          <p:nvPr/>
        </p:nvSpPr>
        <p:spPr>
          <a:xfrm>
            <a:off x="1028700" y="6562187"/>
            <a:ext cx="11928300" cy="2348400"/>
          </a:xfrm>
          <a:prstGeom prst="rect">
            <a:avLst/>
          </a:prstGeom>
          <a:noFill/>
          <a:ln>
            <a:noFill/>
          </a:ln>
        </p:spPr>
        <p:txBody>
          <a:bodyPr anchorCtr="0" anchor="t" bIns="0" lIns="0" spcFirstLastPara="1" rIns="0" wrap="square" tIns="0">
            <a:spAutoFit/>
          </a:bodyPr>
          <a:lstStyle/>
          <a:p>
            <a:pPr indent="0" lvl="0" marL="0" marR="0" rtl="0" algn="ctr">
              <a:lnSpc>
                <a:spcPct val="112003"/>
              </a:lnSpc>
              <a:spcBef>
                <a:spcPts val="0"/>
              </a:spcBef>
              <a:spcAft>
                <a:spcPts val="0"/>
              </a:spcAft>
              <a:buNone/>
            </a:pPr>
            <a:r>
              <a:rPr b="0" i="0" lang="en-US" sz="3499" u="none" cap="none" strike="noStrike">
                <a:solidFill>
                  <a:srgbClr val="FFFFFF"/>
                </a:solidFill>
                <a:latin typeface="Arial"/>
                <a:ea typeface="Arial"/>
                <a:cs typeface="Arial"/>
                <a:sym typeface="Arial"/>
              </a:rPr>
              <a:t>From the number of articles written by it can be concluded that this person is quite active and has written a lot about this field. He is successful in terms of followers - 47887 as well!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62" name="Shape 162"/>
        <p:cNvGrpSpPr/>
        <p:nvPr/>
      </p:nvGrpSpPr>
      <p:grpSpPr>
        <a:xfrm>
          <a:off x="0" y="0"/>
          <a:ext cx="0" cy="0"/>
          <a:chOff x="0" y="0"/>
          <a:chExt cx="0" cy="0"/>
        </a:xfrm>
      </p:grpSpPr>
      <p:pic>
        <p:nvPicPr>
          <p:cNvPr id="163" name="Google Shape;163;p9"/>
          <p:cNvPicPr preferRelativeResize="0"/>
          <p:nvPr/>
        </p:nvPicPr>
        <p:blipFill rotWithShape="1">
          <a:blip r:embed="rId3">
            <a:alphaModFix amt="65999"/>
          </a:blip>
          <a:srcRect b="0" l="0" r="0" t="0"/>
          <a:stretch/>
        </p:blipFill>
        <p:spPr>
          <a:xfrm flipH="1" rot="10800000">
            <a:off x="16207788" y="-418841"/>
            <a:ext cx="2442726" cy="2895082"/>
          </a:xfrm>
          <a:prstGeom prst="rect">
            <a:avLst/>
          </a:prstGeom>
          <a:noFill/>
          <a:ln>
            <a:noFill/>
          </a:ln>
        </p:spPr>
      </p:pic>
      <p:sp>
        <p:nvSpPr>
          <p:cNvPr id="164" name="Google Shape;164;p9"/>
          <p:cNvSpPr/>
          <p:nvPr/>
        </p:nvSpPr>
        <p:spPr>
          <a:xfrm>
            <a:off x="1031002" y="1325649"/>
            <a:ext cx="986320" cy="992339"/>
          </a:xfrm>
          <a:custGeom>
            <a:rect b="b" l="l" r="r" t="t"/>
            <a:pathLst>
              <a:path extrusionOk="0" h="6260338" w="6222365">
                <a:moveTo>
                  <a:pt x="3111119" y="0"/>
                </a:moveTo>
                <a:lnTo>
                  <a:pt x="0" y="3111119"/>
                </a:lnTo>
                <a:lnTo>
                  <a:pt x="0" y="3149092"/>
                </a:lnTo>
                <a:lnTo>
                  <a:pt x="3111119" y="6260338"/>
                </a:lnTo>
                <a:lnTo>
                  <a:pt x="6222365" y="3149092"/>
                </a:lnTo>
                <a:lnTo>
                  <a:pt x="6222365" y="3111119"/>
                </a:lnTo>
                <a:lnTo>
                  <a:pt x="3111119" y="0"/>
                </a:lnTo>
                <a:close/>
              </a:path>
            </a:pathLst>
          </a:custGeom>
          <a:solidFill>
            <a:srgbClr val="232B26"/>
          </a:solidFill>
          <a:ln cap="flat" cmpd="sng" w="12700">
            <a:solidFill>
              <a:srgbClr val="000000"/>
            </a:solidFill>
            <a:prstDash val="solid"/>
            <a:round/>
            <a:headEnd len="sm" w="sm" type="none"/>
            <a:tailEnd len="sm" w="sm" type="none"/>
          </a:ln>
        </p:spPr>
      </p:sp>
      <p:pic>
        <p:nvPicPr>
          <p:cNvPr id="165" name="Google Shape;165;p9"/>
          <p:cNvPicPr preferRelativeResize="0"/>
          <p:nvPr/>
        </p:nvPicPr>
        <p:blipFill rotWithShape="1">
          <a:blip r:embed="rId4">
            <a:alphaModFix/>
          </a:blip>
          <a:srcRect b="0" l="0" r="0" t="0"/>
          <a:stretch/>
        </p:blipFill>
        <p:spPr>
          <a:xfrm>
            <a:off x="871383" y="4763591"/>
            <a:ext cx="16545233" cy="2587919"/>
          </a:xfrm>
          <a:prstGeom prst="rect">
            <a:avLst/>
          </a:prstGeom>
          <a:noFill/>
          <a:ln>
            <a:noFill/>
          </a:ln>
        </p:spPr>
      </p:pic>
      <p:pic>
        <p:nvPicPr>
          <p:cNvPr id="166" name="Google Shape;166;p9"/>
          <p:cNvPicPr preferRelativeResize="0"/>
          <p:nvPr/>
        </p:nvPicPr>
        <p:blipFill rotWithShape="1">
          <a:blip r:embed="rId5">
            <a:alphaModFix/>
          </a:blip>
          <a:srcRect b="0" l="0" r="0" t="0"/>
          <a:stretch/>
        </p:blipFill>
        <p:spPr>
          <a:xfrm>
            <a:off x="14055533" y="6310095"/>
            <a:ext cx="3882453" cy="3976905"/>
          </a:xfrm>
          <a:prstGeom prst="rect">
            <a:avLst/>
          </a:prstGeom>
          <a:noFill/>
          <a:ln>
            <a:noFill/>
          </a:ln>
        </p:spPr>
      </p:pic>
      <p:sp>
        <p:nvSpPr>
          <p:cNvPr id="167" name="Google Shape;167;p9"/>
          <p:cNvSpPr txBox="1"/>
          <p:nvPr/>
        </p:nvSpPr>
        <p:spPr>
          <a:xfrm>
            <a:off x="2234644" y="855345"/>
            <a:ext cx="13251838" cy="1923415"/>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500" u="none" cap="none" strike="noStrike">
                <a:solidFill>
                  <a:srgbClr val="232B26"/>
                </a:solidFill>
                <a:latin typeface="Poppins"/>
                <a:ea typeface="Poppins"/>
                <a:cs typeface="Poppins"/>
                <a:sym typeface="Poppins"/>
              </a:rPr>
              <a:t>FETCHING DATA OF EACH ARTICLE WRITTEN BY USER </a:t>
            </a:r>
            <a:endParaRPr/>
          </a:p>
        </p:txBody>
      </p:sp>
      <p:sp>
        <p:nvSpPr>
          <p:cNvPr id="168" name="Google Shape;168;p9"/>
          <p:cNvSpPr txBox="1"/>
          <p:nvPr/>
        </p:nvSpPr>
        <p:spPr>
          <a:xfrm>
            <a:off x="4621243" y="3659404"/>
            <a:ext cx="9045514" cy="56642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These are the fields of our dataset </a:t>
            </a:r>
            <a:endParaRPr/>
          </a:p>
        </p:txBody>
      </p:sp>
      <p:sp>
        <p:nvSpPr>
          <p:cNvPr id="169" name="Google Shape;169;p9"/>
          <p:cNvSpPr txBox="1"/>
          <p:nvPr/>
        </p:nvSpPr>
        <p:spPr>
          <a:xfrm>
            <a:off x="0" y="9172575"/>
            <a:ext cx="9045514" cy="56642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99" u="none" cap="none" strike="noStrike">
                <a:solidFill>
                  <a:srgbClr val="232B26"/>
                </a:solidFill>
                <a:latin typeface="Arial"/>
                <a:ea typeface="Arial"/>
                <a:cs typeface="Arial"/>
                <a:sym typeface="Arial"/>
              </a:rPr>
              <a:t>Let's do some cleaning!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